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140753872" r:id="rId2"/>
    <p:sldId id="2140753873" r:id="rId3"/>
    <p:sldId id="2140753858" r:id="rId4"/>
    <p:sldId id="2140753878" r:id="rId5"/>
    <p:sldId id="2140753874" r:id="rId6"/>
    <p:sldId id="2140753876" r:id="rId7"/>
    <p:sldId id="2140753875" r:id="rId8"/>
    <p:sldId id="2140753879" r:id="rId9"/>
    <p:sldId id="2140753880" r:id="rId10"/>
    <p:sldId id="2140753888" r:id="rId11"/>
    <p:sldId id="2140753882" r:id="rId12"/>
    <p:sldId id="2140753883" r:id="rId13"/>
    <p:sldId id="2140753881" r:id="rId14"/>
    <p:sldId id="2140753890" r:id="rId15"/>
    <p:sldId id="2140753889" r:id="rId16"/>
    <p:sldId id="2140753884" r:id="rId17"/>
    <p:sldId id="2140753885" r:id="rId18"/>
    <p:sldId id="2140753887" r:id="rId19"/>
    <p:sldId id="2140753886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C12F91-C5C4-5145-8FDB-611B9A0854BE}">
          <p14:sldIdLst>
            <p14:sldId id="2140753872"/>
            <p14:sldId id="2140753873"/>
            <p14:sldId id="2140753858"/>
            <p14:sldId id="2140753878"/>
            <p14:sldId id="2140753874"/>
            <p14:sldId id="2140753876"/>
            <p14:sldId id="2140753875"/>
            <p14:sldId id="2140753879"/>
            <p14:sldId id="2140753880"/>
            <p14:sldId id="2140753888"/>
            <p14:sldId id="2140753882"/>
            <p14:sldId id="2140753883"/>
            <p14:sldId id="2140753881"/>
            <p14:sldId id="2140753890"/>
            <p14:sldId id="2140753889"/>
            <p14:sldId id="2140753884"/>
            <p14:sldId id="2140753885"/>
            <p14:sldId id="2140753887"/>
            <p14:sldId id="2140753886"/>
            <p14:sldId id="283"/>
          </p14:sldIdLst>
        </p14:section>
        <p14:section name="GUIDELINE &amp; SAMPLE" id="{0AC042C7-4D81-1B44-AE40-3EF052FEE31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121"/>
    <a:srgbClr val="33B2C1"/>
    <a:srgbClr val="B5B5B5"/>
    <a:srgbClr val="19226D"/>
    <a:srgbClr val="50B848"/>
    <a:srgbClr val="034EA2"/>
    <a:srgbClr val="F2F2F2"/>
    <a:srgbClr val="3EA9C1"/>
    <a:srgbClr val="33B2C0"/>
    <a:srgbClr val="E4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2FFD96-FBAD-633D-CBBC-20CB094E415D}" v="261" dt="2023-04-20T08:20:09.384"/>
    <p1510:client id="{6B53D351-FA22-B2CF-E94F-7024EC260D1B}" v="28" dt="2023-04-20T09:38:06.232"/>
    <p1510:client id="{6D86190E-A479-46CC-BCB0-B9FCDFAA3629}" v="1" dt="2023-04-20T08:10:33.301"/>
    <p1510:client id="{A29D0B2A-629D-4F5B-BF22-6EF96F76D869}" v="7" dt="2023-04-20T03:01:20.988"/>
    <p1510:client id="{A3ED3737-631B-CD1E-8B0B-8161CDDA15AC}" v="483" dt="2023-04-20T09:37:10.650"/>
    <p1510:client id="{B6170DA4-FB0B-FB6B-3FA1-F1BEFED2B600}" v="480" dt="2023-04-20T09:47:33.610"/>
    <p1510:client id="{D86C1046-1399-8BE4-313D-E4F0DE764095}" v="136" dt="2023-04-20T06:50:32.3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5524A-D9F4-7545-AB95-5226F9D348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AF79B1-55A0-5A4C-8442-40DC6CEBD8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05CAF-285F-1248-96A4-68300F7F9840}" type="datetimeFigureOut">
              <a:rPr lang="en-VN" smtClean="0"/>
              <a:t>04/20/2023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336C1-B440-0443-8FF8-F82E4A5B0D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F16BD-3B62-C946-A536-E43A745C7A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45307-BBFD-0045-B4A6-B73E368179D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57130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12EB2-7195-4DCC-A544-62F8933C210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B53C0-79AE-4DBD-9505-8B7D1F13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99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6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922DA9-E8C1-7A40-9EE6-89A4AED33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68080BE-7587-6144-8ECC-8515B3AB1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C19840-32F7-DE46-B2BC-767228E15B3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C24A74-A217-A244-8E5E-725CBA69F673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B2B6BA-9839-4346-8C17-5FEBDC196FD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560BE9-4881-E640-B746-48E2960FB1D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A3FBC9-F771-A94D-8F55-34A40C7DFEB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304818-7278-3045-AD37-3EACA5B1933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5681373-A4D2-854A-A772-7DF263D2A29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5CC1C9-B1AF-DE46-B64D-05E162F783E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35CBA73-2EF9-6C43-93B2-AD209F35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5033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gradFill>
          <a:gsLst>
            <a:gs pos="0">
              <a:srgbClr val="F37121"/>
            </a:gs>
            <a:gs pos="100000">
              <a:srgbClr val="F37121">
                <a:lumMod val="78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1194" y="0"/>
            <a:ext cx="11316023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BBE93A-BCEF-DC40-9E10-EF9437C573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36EA27E-8CE7-7946-BA7D-2A5B7CD3DD6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BD2B0A-DA75-6E46-ADD4-01709DEDDC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CB5EF6-A2BE-874C-81F7-B7C0975210A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7E0664-2B84-BB41-8518-00B11B020B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A0B64C-94BF-3047-96A4-214219A5E29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0EDB5F8-0B01-B14A-B747-9970DE970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031423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D706DA2-622A-694F-9E32-399A034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0F276C8-BAF3-6D41-BC38-159A0A3363B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0">
              <a:srgbClr val="19226D"/>
            </a:gs>
            <a:gs pos="100000">
              <a:srgbClr val="034EA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573" y="188969"/>
            <a:ext cx="10692406" cy="648006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D5A0CA-896F-5040-8DAF-88D8CB5F47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307F0D-20CE-2C43-9111-680FF872B31E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752C12-EA75-1D42-8090-9CAAABA2BE1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481A09-20D9-0344-BC0D-5862ED52879F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019DD4-7619-5A43-909F-46685D0828B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E4AE0-435F-A246-BC97-254FF6FD2FC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267313A-9ABD-E743-8449-A133A5994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460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CE7A170-D609-0442-B622-507B0955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BA9CE5-C61D-5146-AE5D-E98FF770E4C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91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gradFill>
          <a:gsLst>
            <a:gs pos="0">
              <a:srgbClr val="034EA2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496" y="0"/>
            <a:ext cx="5741504" cy="691124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35559F-6A4D-3D46-A124-8E92E72916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546CB8-8956-FB42-8301-C979C61BC70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3BF3F-B4C0-DB48-BEAB-AE030ED5561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E6F7DEE-ADF4-014B-BB30-738AF78160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DB4BA4-4144-DB47-B55F-5E26F871315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5A60B6-D16E-414C-B473-98F4A577397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40785EB-CF37-DC42-BD82-99A0EF8D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771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18A648-65E2-694F-B913-185E31E5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13BF2B-FCE2-CD4F-AF32-06ABF067538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74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304BD9A-B871-1444-AF72-D9F26AA0F3F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D4035C-5E60-4744-9AD4-D74676CB465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16E2-A7AD-AF49-9466-F4FAECDFD7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0AD99B-A276-D948-B3DF-84B40E7E8737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1C1B2-9D59-054F-B23A-DA8D36145C8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89F30-14C2-B04B-B0FB-D1722710AF0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A53FB58-8D65-2B4C-8037-E43514F04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263" y="2014074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D2DF389-EA04-DA47-B7AC-DF1D0EE6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A25BB1-4BFF-7848-B386-C9BDC3C39487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9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DD32B8-E926-4C49-B42B-C549BB93DC7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F3743-0878-5146-BB9E-B85F244ACC2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3B3AAB-8D9A-A24B-8B0B-555B2C69C9A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D0A365-3B17-584B-BCE1-2FC31F56CCF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686EC9-4414-7C4A-99D5-16E7A9E088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A106ED-CBBE-7F4F-AA8D-4B863E6EC6A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E12862F-7974-D540-9F98-6540B214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6D76CD-2C74-1A43-A528-6A27E584E9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3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05BD56-A8E0-E444-BE9C-22203E4DCF3E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9A621C-3FEA-F44A-9FB8-4BFCEB40498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588913-168E-054F-8189-51B637B7757E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E238BA-B121-984B-ACE5-3CC621D43F3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49F2E8-A40E-7245-A2A9-037C4416B88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07555D-F79C-E344-874C-925FC8A7E3E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752961-38D0-8244-BF6A-A7591FA4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83E1E6-DB8F-8F46-B7A2-A20D6BC8F3F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37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268F06-6D8C-A942-978A-EBE9B5D7AB2A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62B717D-08C7-2744-8CC5-2D559DBD2EE8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13A8CF-7152-2446-A66F-E48E95479DD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AD5876-3601-7D4A-BDA6-59B2077E8C39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37CB65-F8A1-5740-9AB3-6E953026B9C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966305-24F7-5C41-91AB-9BCD192C42F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C1B114B-679E-1447-80FB-878BAB8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951DA9-663C-6944-AE1B-BB407FF15AE8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51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B57E445-7F46-3543-BAB1-C913D79DDE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9EF23F-BFCA-B147-B2F2-0A9C687DEB0A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B66F4A-3476-8C49-9F5A-C4B16631D5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043553-159C-6742-861C-15FF86F292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051973-9FBF-4248-B549-ED04EC20C11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F2C659-F3B4-A140-8E46-CF309A82593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0A1F0A9-C1BC-0846-9F7F-9E4C5F9B712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4C3B871-8E80-D147-AC5A-CA27865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9C7E04-5600-C04F-BCF0-677B4EA95FA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75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8BD8ED-C1DC-034B-B158-4BE8F9B0D94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05ACCF9-E8B6-454A-8880-A457C84DBC2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31AE5EC-1955-4647-9D1B-3D5929493AF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BF357B-0703-BE4E-BEB2-AC1116A4205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70F2C9-B61D-CA4F-B3E0-B4C6EA86933F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0435E5-74F1-AD49-91CE-B5DDAF93F835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FC3BC43-DD90-C240-B379-14C16F453717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1F68626-6D9B-3B4D-919B-1757045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A3B17A-5D0F-3D41-94A2-21C3023AA4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7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7928F62-9533-614D-A666-9C368BE226A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B1EB6C-932C-2545-A0C5-6146B631E22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C05784-72DA-684A-A79B-6FC3CA9A3246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8295BF-3345-EC4A-87A5-C9346CAD738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86D31D-77A7-3B42-83A0-B4960390D88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268FF6-5451-D940-A9E3-A11A5F7E748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A0F73E1-56D3-5A45-8C32-3246C3CBE9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D54FD55-DFC2-954C-A607-134D7A5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F9A92B-FCF3-EC44-A6E3-BA6C1880C422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12335-2155-F144-ACF9-10F9E55DD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958987-FE12-6A45-AB06-D3F0A4B0B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19226D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324A7-459A-EC4A-96C9-632E9AB197B2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8ECB69-26E2-0242-8339-71783BE7D84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BDF857-1D12-854A-9A20-B19E33C36FE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6517F5-CBA0-D641-9E92-7FDFE839EFEB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1F79581-5D79-4E47-A23D-2897202FF38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A70723-60A1-8B4C-8C3F-FC53EA37997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D44BE42-DB45-BD41-9A16-5FF7BB95D082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50D04F-B7A3-A543-B2F0-FF35C1B16E1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B6FA0AC-3B13-B046-940B-897CAC42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10612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23207F-7F2B-6847-B1E2-6F312566FA5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863A1F-56A7-4D4F-B1F1-56A6D63FE85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EFEFDF-1FED-D24B-89C1-F137C46A7294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8113C5-FBC8-2C4C-9C32-170C7AF3F218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DD20727-BEC2-CA46-B768-7270590A7D3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D33F4F9-294B-9741-AEBE-A56B07736D0D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F7DA214-0924-C644-B46E-C091356CB1E0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D65B28E-882F-5049-8082-3AE8D7E8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D17853-9707-8E4D-B4BC-8AEEE936309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73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ECB9F1-CFF5-A241-AC1C-5C4200298BC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F2C8F6-B7F9-F34A-AF6E-973B9F2A851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0E267B3-702D-B14A-82AD-66880A08BF8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3B0BC5-F6BD-C645-8BDE-08895CCFC01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6AA5E4-43D3-624E-80F6-7E9EB1AD5CE0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D06D23-DF1C-9948-9658-9CB4EF4C3E6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CA057B7-D044-0740-9790-21D4081202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2AE5FF3-7C0F-8F40-B0FE-ED9E7534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9FE9DA-091F-3241-B6E6-BE6DEADC2879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160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1E8B7C2-3D08-FF46-B7DA-29A7DBF99B4B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2A039A0-752F-7941-8751-951E4D70FAA7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96A51-B607-EE4C-8EAC-CE410EB96DC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463106-A149-F344-846F-5D3C8F895CC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4646FD-4AD2-8041-BDCD-4F15C1700F66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2A27DA-A29D-3041-82EB-6DFEAECC6047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53EC4D3-CFE3-514B-8366-113FF44C7EA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1E85CD-0F2F-214E-AAC3-0B54746A33E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9B45AF-3F2C-4441-95F0-A57FE30F372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78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45E88F5-461C-B444-86BF-26069931B55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4E54C84-7BCC-9741-8DEC-BF7B7D297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9B40B56-9A03-4D45-9001-AFB82023A3B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69D655-0034-6644-9435-7F83B0B6AEA7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8396F7F-2635-6645-B394-58DA9CE6185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944299-6FF0-2E42-A449-6A285F570920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2ADDA13-8E46-F242-A0E4-BBE0AC6C680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AB069E2-65C5-1D4B-8E7D-B3CFB6E6D71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E38ED8F-6749-B84A-8C9C-C40A84717E5E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980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C1829F5-E813-014A-91B6-5905122BF5F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4F47E8-0B22-164A-AB89-8F5F3D94E8B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48888-9927-9A4F-84EF-F90B8506DA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48A6B1-2B11-6C45-B698-942094BEF1E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7BD98C-B630-7449-80C8-AC2BE47A0D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4635BA-1B80-6D46-B414-05762970E34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C80CBD7-5AB0-704E-BD0C-E2E30F8D2D5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75AF1C-0978-B844-AD06-43F283D92D7B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86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3FACD85-5ABA-6F4C-AA07-79596C5F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8D8A48-E873-274D-857F-CFACA1912FF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BD30A3-D37D-6D43-ACC6-8A47514F77A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413027-E9CE-0C45-9072-EAB54161DC44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C31FD4-5BAA-5B4E-822A-2DE44572797F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0FF8BE-D6A2-4A44-A4E9-177DD4D6D84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587291-AFEE-3741-81A4-DF55898929D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8B5558-D069-9145-9A74-C141791432B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03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241DDB1-5601-BE4B-9512-CBC8913FF5DC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73990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60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29EB11F-D043-7441-AA75-519D965E1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63B9A03-E856-134D-8A06-24CFAC6C851F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CD68F0-B45C-5941-AA2B-577A84F0796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ABAFDF-0A8B-6944-8936-304BE90EA2C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797118-B6B6-1F4E-BEDC-5AA4E1DA679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3ADEE7-0AA6-0944-A43F-34C0D4923E1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FD1791-6CF5-4542-A218-017F64FBA02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81DFE14-2BAA-3742-A711-56BE5934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559F2F4-37E4-7A45-8ECB-451B5E4152D9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493B48-3DA7-E947-AEEC-81EB55D64B8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4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gradFill>
          <a:gsLst>
            <a:gs pos="0">
              <a:srgbClr val="50B848"/>
            </a:gs>
            <a:gs pos="37000">
              <a:srgbClr val="356D5B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52D304-8DB3-CF44-A52F-E79EA93F673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2A6B6E-39E3-4E41-9202-479D05FB06B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86C675-CEB7-C441-A3D7-3279FFE5627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7E4B97-6890-E146-927A-8C5BF4E79AA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7DB3E0-73EE-714B-9C0E-76E2C9A411F4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C1F5A4-D68F-AC43-B7E3-3C475A72C661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D5CD0C2-5822-1944-BC57-FD19E76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95442A-32A5-D34D-84ED-EB9840F371B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3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D8A6C4-8D48-A741-8E70-35BC8A7DF24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7E00B9-D6C8-2C45-B19B-C85C8186A24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E58C11-7699-7D48-BC93-F583C9E5E40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AA8190-FCEC-DF44-9F5A-10095FB162E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8B8A4F-3496-5B43-8E20-569DE91627CB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307A14-4347-714F-9635-2188B14053F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7F839E2-1874-E14B-B9AE-C8EDD580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4521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gradFill>
          <a:gsLst>
            <a:gs pos="0">
              <a:srgbClr val="3EA9C1"/>
            </a:gs>
            <a:gs pos="100000">
              <a:srgbClr val="034EA2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3AAA28-FEA8-F249-8C46-A1D9B8007B1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E337708-4B47-6A4D-A778-1A9A1C2998A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4CFB43-A9C1-9E4A-99E5-F2E03F72620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D9DA35-3C5D-C940-ACA0-E14928613982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A8F42C-1C2B-DC4D-8DCE-BE6E4CCFEFC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7876C1-57B3-8949-B0D9-E5AD7654E25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B36B756-1EFD-8542-A4AC-B957DB00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F021668-ABFC-DF4D-AD1B-E4EBE1BE3048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55BCA-127F-1747-9BB8-7DB78C582DF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2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solidFill>
          <a:srgbClr val="F37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5DAED6-FABE-0348-A0EC-10445981CC05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2DDD32-343F-244B-AE10-ECD5984E08C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8CDBB3-514A-EA4D-A65A-923A5265428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C3288D-3C42-C444-A377-A39683C4DFC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15EF48-46AB-EB40-AEC8-384AB0AB635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F8D4DE-5470-E547-BDF8-909AF456C06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B423D82-B217-F24D-9A4B-51E3223C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9B4AE42-994A-3445-A045-ECB259BE3B96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470A95-B716-5F46-9278-41BECDD385D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5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2EEAE7-A53A-8540-823B-1A5B586202B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9E292F-D15B-3440-BFF3-EED8802880F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3519CF-8166-9E42-8146-B6397D55AFA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8C4D0A-95C4-5E49-A977-8A1BC8922F1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968C13-89E8-4D45-9D89-7098A62AE4AC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1EF8AC-6BF2-5543-8AA6-186E6A78121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005A36C-3143-D84B-84B4-F891BB15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AF25899-1F00-A841-8F4B-2A9601DD132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51E643-497F-0546-B045-5080C05B28C4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2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31E717-6F65-B14B-A854-F3079D6FA43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FF991D-922B-BD4C-822C-9BF7D5E9CA2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288FF5-FB11-2D4C-9263-0722A01A70F3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27A1BA-8FA6-5042-AF5E-3DC09C5DBC3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E9A48A-826B-DD48-B0AC-5902E8C234F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065AE7-E2E1-4247-A38D-6FD592E308B4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50E99BC-F599-F045-9C5F-F182A291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187FFA-5693-384A-B7D7-421716AFCC1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927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FPT SOFTWARE – SLIDE MASTER</a:t>
            </a:r>
          </a:p>
        </p:txBody>
      </p:sp>
    </p:spTree>
    <p:extLst>
      <p:ext uri="{BB962C8B-B14F-4D97-AF65-F5344CB8AC3E}">
        <p14:creationId xmlns:p14="http://schemas.microsoft.com/office/powerpoint/2010/main" val="245549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3" r:id="rId3"/>
    <p:sldLayoutId id="2147483662" r:id="rId4"/>
    <p:sldLayoutId id="2147483667" r:id="rId5"/>
    <p:sldLayoutId id="2147483659" r:id="rId6"/>
    <p:sldLayoutId id="2147483660" r:id="rId7"/>
    <p:sldLayoutId id="2147483652" r:id="rId8"/>
    <p:sldLayoutId id="2147483665" r:id="rId9"/>
    <p:sldLayoutId id="2147483658" r:id="rId10"/>
    <p:sldLayoutId id="2147483657" r:id="rId11"/>
    <p:sldLayoutId id="2147483664" r:id="rId12"/>
    <p:sldLayoutId id="2147483666" r:id="rId13"/>
    <p:sldLayoutId id="2147483661" r:id="rId14"/>
    <p:sldLayoutId id="2147483656" r:id="rId15"/>
    <p:sldLayoutId id="2147483651" r:id="rId16"/>
    <p:sldLayoutId id="2147483655" r:id="rId17"/>
    <p:sldLayoutId id="2147483649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88" r:id="rId24"/>
    <p:sldLayoutId id="2147483687" r:id="rId25"/>
    <p:sldLayoutId id="2147483689" r:id="rId26"/>
    <p:sldLayoutId id="2147483690" r:id="rId2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BR Omega VN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87600C-AC5D-0F48-84F3-929CFB857597}"/>
              </a:ext>
            </a:extLst>
          </p:cNvPr>
          <p:cNvSpPr txBox="1"/>
          <p:nvPr/>
        </p:nvSpPr>
        <p:spPr>
          <a:xfrm>
            <a:off x="603241" y="2710162"/>
            <a:ext cx="11323125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6000" b="1" spc="-100">
                <a:solidFill>
                  <a:schemeClr val="tx2"/>
                </a:solidFill>
                <a:ea typeface="+mn-lt"/>
                <a:cs typeface="+mn-lt"/>
              </a:rPr>
              <a:t>LED Indication Drivers</a:t>
            </a:r>
            <a:endParaRPr lang="en-US" sz="6000">
              <a:solidFill>
                <a:schemeClr val="tx2"/>
              </a:solidFill>
              <a:cs typeface="Segoe UI"/>
            </a:endParaRPr>
          </a:p>
          <a:p>
            <a:pPr>
              <a:defRPr/>
            </a:pPr>
            <a:r>
              <a:rPr lang="en-US" sz="4000" b="1" spc="-100">
                <a:solidFill>
                  <a:schemeClr val="bg2"/>
                </a:solidFill>
                <a:latin typeface="BR Omega VN"/>
                <a:ea typeface="Meiryo"/>
                <a:cs typeface="Arial"/>
              </a:rPr>
              <a:t>GAM.PHI Internal Project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3B4CA9-11B2-8F4E-8CBE-2036204A6C22}"/>
              </a:ext>
            </a:extLst>
          </p:cNvPr>
          <p:cNvGrpSpPr/>
          <p:nvPr/>
        </p:nvGrpSpPr>
        <p:grpSpPr>
          <a:xfrm>
            <a:off x="714046" y="5877655"/>
            <a:ext cx="1918748" cy="400110"/>
            <a:chOff x="5181600" y="3683000"/>
            <a:chExt cx="1918748" cy="40011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3CEA531-4D84-CF4C-970E-E43526C6A0E7}"/>
                </a:ext>
              </a:extLst>
            </p:cNvPr>
            <p:cNvSpPr/>
            <p:nvPr/>
          </p:nvSpPr>
          <p:spPr>
            <a:xfrm>
              <a:off x="5181600" y="3683000"/>
              <a:ext cx="1918748" cy="400110"/>
            </a:xfrm>
            <a:prstGeom prst="roundRect">
              <a:avLst>
                <a:gd name="adj" fmla="val 50000"/>
              </a:avLst>
            </a:prstGeom>
            <a:solidFill>
              <a:srgbClr val="F37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 Omega VN" pitchFamily="2" charset="77"/>
                <a:ea typeface="Meiryo" panose="020B0604030504040204" pitchFamily="34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8C5204-60B0-C340-B0E1-BB7C810F8AA9}"/>
                </a:ext>
              </a:extLst>
            </p:cNvPr>
            <p:cNvSpPr txBox="1"/>
            <p:nvPr/>
          </p:nvSpPr>
          <p:spPr>
            <a:xfrm>
              <a:off x="5415823" y="3698881"/>
              <a:ext cx="1436681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defRPr/>
              </a:pPr>
              <a:r>
                <a:rPr lang="en-US" sz="1600">
                  <a:solidFill>
                    <a:schemeClr val="bg1"/>
                  </a:solidFill>
                  <a:latin typeface="BR Omega VN"/>
                  <a:ea typeface="Meiryo"/>
                  <a:cs typeface="Segoe UI"/>
                </a:rPr>
                <a:t>18 Apr</a:t>
              </a:r>
              <a:r>
                <a:rPr kumimoji="0" lang="en-US" sz="160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R Omega VN"/>
                  <a:ea typeface="Meiryo"/>
                  <a:cs typeface="Segoe UI"/>
                </a:rPr>
                <a:t> </a:t>
              </a:r>
              <a:r>
                <a:rPr lang="en-US" sz="1600">
                  <a:solidFill>
                    <a:schemeClr val="bg1"/>
                  </a:solidFill>
                  <a:latin typeface="BR Omega VN"/>
                  <a:ea typeface="Meiryo"/>
                  <a:cs typeface="Segoe UI"/>
                </a:rPr>
                <a:t>2023</a:t>
              </a:r>
              <a:endParaRPr kumimoji="0" lang="en-US" sz="16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 Omega VN"/>
                <a:ea typeface="Meiryo"/>
                <a:cs typeface="Segoe U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989B2E-3B70-5C4D-85CA-E8492CF8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</a:t>
            </a:fld>
            <a:endParaRPr lang="x-non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E233492-2ADD-BB45-AFC5-90F2515BA3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787" b="26203"/>
          <a:stretch/>
        </p:blipFill>
        <p:spPr>
          <a:xfrm>
            <a:off x="180875" y="1618804"/>
            <a:ext cx="294203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4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837028" y="1305434"/>
            <a:ext cx="10511143" cy="307832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200">
              <a:solidFill>
                <a:schemeClr val="accent5"/>
              </a:solidFill>
              <a:cs typeface="Segoe U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A69060-E337-754E-AA67-327947F5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BR Omega VN"/>
              </a:rPr>
              <a:t>EB </a:t>
            </a:r>
            <a:r>
              <a:rPr lang="en-GB" err="1">
                <a:latin typeface="BR Omega VN"/>
              </a:rPr>
              <a:t>Tresos</a:t>
            </a:r>
            <a:r>
              <a:rPr lang="en-GB">
                <a:latin typeface="BR Omega VN"/>
              </a:rPr>
              <a:t> Configuration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6C681-8234-D34B-9B26-C1525C1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10</a:t>
            </a:fld>
            <a:endParaRPr 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FEC7B-F788-FDFB-7DD9-47164B1AFBE1}"/>
              </a:ext>
            </a:extLst>
          </p:cNvPr>
          <p:cNvSpPr txBox="1"/>
          <p:nvPr/>
        </p:nvSpPr>
        <p:spPr>
          <a:xfrm>
            <a:off x="370969" y="1190096"/>
            <a:ext cx="708041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The following </a:t>
            </a:r>
            <a:r>
              <a:rPr lang="en-GB" sz="2000" b="0" i="0">
                <a:solidFill>
                  <a:schemeClr val="bg2"/>
                </a:solidFill>
                <a:effectLst/>
                <a:latin typeface="+mj-lt"/>
              </a:rPr>
              <a:t>Port Configuration </a:t>
            </a: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is used:</a:t>
            </a:r>
            <a:endParaRPr lang="en-US" sz="2000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C78DC-E1CA-687A-71A3-5FB59E0FD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59" y="1719877"/>
            <a:ext cx="10413316" cy="26663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8AB16D-73B6-4CD1-1260-57375A2EC55B}"/>
              </a:ext>
            </a:extLst>
          </p:cNvPr>
          <p:cNvSpPr txBox="1"/>
          <p:nvPr/>
        </p:nvSpPr>
        <p:spPr>
          <a:xfrm>
            <a:off x="370969" y="5685895"/>
            <a:ext cx="7442369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r>
              <a:rPr lang="en-GB" sz="1600">
                <a:solidFill>
                  <a:schemeClr val="accent5"/>
                </a:solidFill>
                <a:latin typeface="+mj-lt"/>
              </a:rPr>
              <a:t>Note</a:t>
            </a:r>
            <a:r>
              <a:rPr lang="en-GB" sz="1600" b="0" i="0">
                <a:solidFill>
                  <a:schemeClr val="accent5"/>
                </a:solidFill>
                <a:effectLst/>
                <a:latin typeface="+mj-lt"/>
              </a:rPr>
              <a:t>:</a:t>
            </a:r>
            <a:r>
              <a:rPr lang="en-GB" sz="1600">
                <a:solidFill>
                  <a:schemeClr val="accent5"/>
                </a:solidFill>
                <a:latin typeface="+mj-lt"/>
              </a:rPr>
              <a:t> Switch configured here are for testing purposes only.</a:t>
            </a:r>
            <a:endParaRPr lang="en-US" sz="1600">
              <a:solidFill>
                <a:schemeClr val="accent5"/>
              </a:solidFill>
              <a:latin typeface="+mj-lt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1716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837028" y="1305434"/>
            <a:ext cx="10511143" cy="307832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200">
              <a:solidFill>
                <a:schemeClr val="accent5"/>
              </a:solidFill>
              <a:cs typeface="Segoe U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A69060-E337-754E-AA67-327947F5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BR Omega VN"/>
              </a:rPr>
              <a:t>EB </a:t>
            </a:r>
            <a:r>
              <a:rPr lang="en-GB" err="1">
                <a:latin typeface="BR Omega VN"/>
              </a:rPr>
              <a:t>Tresos</a:t>
            </a:r>
            <a:r>
              <a:rPr lang="en-GB">
                <a:latin typeface="BR Omega VN"/>
              </a:rPr>
              <a:t> Configuration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6C681-8234-D34B-9B26-C1525C1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11</a:t>
            </a:fld>
            <a:endParaRPr 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FEC7B-F788-FDFB-7DD9-47164B1AFBE1}"/>
              </a:ext>
            </a:extLst>
          </p:cNvPr>
          <p:cNvSpPr txBox="1"/>
          <p:nvPr/>
        </p:nvSpPr>
        <p:spPr>
          <a:xfrm>
            <a:off x="370969" y="1190096"/>
            <a:ext cx="708041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The following </a:t>
            </a:r>
            <a:r>
              <a:rPr lang="en-GB" sz="2000" b="0" i="0">
                <a:solidFill>
                  <a:schemeClr val="bg2"/>
                </a:solidFill>
                <a:effectLst/>
                <a:latin typeface="+mj-lt"/>
              </a:rPr>
              <a:t>DIO Configuration</a:t>
            </a: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 is used:</a:t>
            </a:r>
            <a:endParaRPr lang="en-US" sz="2000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714CC8-7281-6F5F-0466-503D407C2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26" y="1766116"/>
            <a:ext cx="3257550" cy="1476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B47D75-6A55-4A67-B47E-3B79B1368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107" y="1746251"/>
            <a:ext cx="3195514" cy="17356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CB07EB-FCC1-71CF-BBB7-7DA50E323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035" y="3633612"/>
            <a:ext cx="3203624" cy="21898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3C7419-9A72-DE3E-6ACB-ECEDC6F9E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055" y="1721921"/>
            <a:ext cx="3171182" cy="17599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5A492F-4E69-05D4-81E6-25644D9CA0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055" y="3633612"/>
            <a:ext cx="3179293" cy="18816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EC06B4-FB68-E9D8-9A14-3465AAD8445B}"/>
              </a:ext>
            </a:extLst>
          </p:cNvPr>
          <p:cNvSpPr txBox="1"/>
          <p:nvPr/>
        </p:nvSpPr>
        <p:spPr>
          <a:xfrm>
            <a:off x="523369" y="5981170"/>
            <a:ext cx="7442369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r>
              <a:rPr lang="en-GB" sz="1600">
                <a:solidFill>
                  <a:schemeClr val="accent5"/>
                </a:solidFill>
                <a:latin typeface="+mj-lt"/>
              </a:rPr>
              <a:t>Note</a:t>
            </a:r>
            <a:r>
              <a:rPr lang="en-GB" sz="1600" b="0" i="0">
                <a:solidFill>
                  <a:schemeClr val="accent5"/>
                </a:solidFill>
                <a:effectLst/>
                <a:latin typeface="+mj-lt"/>
              </a:rPr>
              <a:t>:</a:t>
            </a:r>
            <a:r>
              <a:rPr lang="en-GB" sz="1600">
                <a:solidFill>
                  <a:schemeClr val="accent5"/>
                </a:solidFill>
                <a:latin typeface="+mj-lt"/>
              </a:rPr>
              <a:t> Switch configured here are for testing purposes only.</a:t>
            </a:r>
            <a:endParaRPr lang="en-US" sz="1600">
              <a:solidFill>
                <a:schemeClr val="accent5"/>
              </a:solidFill>
              <a:latin typeface="+mj-lt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639519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0490E-B4CB-4C48-929F-E0B446DE2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1D0291-4B66-E049-A0A9-EE2177C7C787}"/>
              </a:ext>
            </a:extLst>
          </p:cNvPr>
          <p:cNvSpPr txBox="1"/>
          <p:nvPr/>
        </p:nvSpPr>
        <p:spPr>
          <a:xfrm>
            <a:off x="772377" y="4966548"/>
            <a:ext cx="110773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4800" b="1" spc="-100" dirty="0">
                <a:solidFill>
                  <a:srgbClr val="F37121"/>
                </a:solidFill>
                <a:latin typeface="BR Omega"/>
                <a:cs typeface="Arial"/>
              </a:rPr>
              <a:t>03. </a:t>
            </a:r>
            <a:r>
              <a:rPr lang="en-US" sz="4800" b="1" dirty="0">
                <a:solidFill>
                  <a:srgbClr val="19226D"/>
                </a:solidFill>
                <a:latin typeface="Meiryo"/>
                <a:ea typeface="Meiryo"/>
              </a:rPr>
              <a:t>Port Pin Diagram</a:t>
            </a:r>
            <a:endParaRPr lang="en-US" sz="4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18E5D-061B-6646-B4A0-26A6979F66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787" b="26203"/>
          <a:stretch/>
        </p:blipFill>
        <p:spPr>
          <a:xfrm>
            <a:off x="262054" y="3902927"/>
            <a:ext cx="2942038" cy="98130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96D42-5215-4747-90F6-659F764B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3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837028" y="1305434"/>
            <a:ext cx="10511143" cy="307832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200">
              <a:solidFill>
                <a:schemeClr val="accent5"/>
              </a:solidFill>
              <a:cs typeface="Segoe U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A69060-E337-754E-AA67-327947F5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BR Omega VN"/>
              </a:rPr>
              <a:t>Port Pin Diagram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6C681-8234-D34B-9B26-C1525C1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13</a:t>
            </a:fld>
            <a:endParaRPr 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FEC7B-F788-FDFB-7DD9-47164B1AFBE1}"/>
              </a:ext>
            </a:extLst>
          </p:cNvPr>
          <p:cNvSpPr txBox="1"/>
          <p:nvPr/>
        </p:nvSpPr>
        <p:spPr>
          <a:xfrm>
            <a:off x="370969" y="1190096"/>
            <a:ext cx="966545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r>
              <a:rPr lang="en-GB" sz="2000" b="0" i="0" dirty="0">
                <a:solidFill>
                  <a:schemeClr val="accent5"/>
                </a:solidFill>
                <a:effectLst/>
                <a:latin typeface="+mj-lt"/>
              </a:rPr>
              <a:t>The following table shows the port pin mapping for the LED </a:t>
            </a:r>
            <a:r>
              <a:rPr lang="en-GB" sz="2000">
                <a:solidFill>
                  <a:schemeClr val="accent5"/>
                </a:solidFill>
                <a:latin typeface="+mj-lt"/>
              </a:rPr>
              <a:t>Indications</a:t>
            </a:r>
            <a:r>
              <a:rPr lang="en-GB" sz="2000" b="0" i="0" dirty="0">
                <a:solidFill>
                  <a:schemeClr val="accent5"/>
                </a:solidFill>
                <a:effectLst/>
                <a:latin typeface="+mj-lt"/>
              </a:rPr>
              <a:t>:</a:t>
            </a:r>
            <a:endParaRPr lang="en-US" sz="2000" dirty="0">
              <a:solidFill>
                <a:schemeClr val="accent5"/>
              </a:solidFill>
              <a:latin typeface="+mj-lt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361D67F-C237-5916-2653-FA450ECB9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306458"/>
              </p:ext>
            </p:extLst>
          </p:nvPr>
        </p:nvGraphicFramePr>
        <p:xfrm>
          <a:off x="940569" y="1758914"/>
          <a:ext cx="10304059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538">
                  <a:extLst>
                    <a:ext uri="{9D8B030D-6E8A-4147-A177-3AD203B41FA5}">
                      <a16:colId xmlns:a16="http://schemas.microsoft.com/office/drawing/2014/main" val="1944436479"/>
                    </a:ext>
                  </a:extLst>
                </a:gridCol>
                <a:gridCol w="1899801">
                  <a:extLst>
                    <a:ext uri="{9D8B030D-6E8A-4147-A177-3AD203B41FA5}">
                      <a16:colId xmlns:a16="http://schemas.microsoft.com/office/drawing/2014/main" val="1024175944"/>
                    </a:ext>
                  </a:extLst>
                </a:gridCol>
                <a:gridCol w="1913397">
                  <a:extLst>
                    <a:ext uri="{9D8B030D-6E8A-4147-A177-3AD203B41FA5}">
                      <a16:colId xmlns:a16="http://schemas.microsoft.com/office/drawing/2014/main" val="187136366"/>
                    </a:ext>
                  </a:extLst>
                </a:gridCol>
                <a:gridCol w="1872826">
                  <a:extLst>
                    <a:ext uri="{9D8B030D-6E8A-4147-A177-3AD203B41FA5}">
                      <a16:colId xmlns:a16="http://schemas.microsoft.com/office/drawing/2014/main" val="3882882255"/>
                    </a:ext>
                  </a:extLst>
                </a:gridCol>
                <a:gridCol w="1712497">
                  <a:extLst>
                    <a:ext uri="{9D8B030D-6E8A-4147-A177-3AD203B41FA5}">
                      <a16:colId xmlns:a16="http://schemas.microsoft.com/office/drawing/2014/main" val="255479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H" dirty="0"/>
                        <a:t>LED Indication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 err="1"/>
                        <a:t>PortPin</a:t>
                      </a:r>
                      <a:r>
                        <a:rPr lang="en-PH" dirty="0"/>
                        <a:t> PCR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Triggered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Default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838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 err="1"/>
                        <a:t>FrontSignal_L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PTA14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Blinking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90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 err="1"/>
                        <a:t>FrontSignal_R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PTE7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Blinking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780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 err="1"/>
                        <a:t>RearSignal_L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PTD3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Blinking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039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 err="1"/>
                        <a:t>RearSignal_R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PTD2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Blinking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828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 err="1"/>
                        <a:t>Reverse_L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PTD5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Blinking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975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 err="1"/>
                        <a:t>Reverse_R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PTE3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Blinking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09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 err="1"/>
                        <a:t>Head_L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PTA17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Toggle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8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 err="1"/>
                        <a:t>Head_R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PTC17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Toggle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954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 err="1"/>
                        <a:t>Brake_L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PTD12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05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 err="1"/>
                        <a:t>Brake_R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PTD1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056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326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837028" y="1305434"/>
            <a:ext cx="10511143" cy="307832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200">
              <a:solidFill>
                <a:schemeClr val="accent5"/>
              </a:solidFill>
              <a:cs typeface="Segoe U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A69060-E337-754E-AA67-327947F5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R Omega VN"/>
              </a:rPr>
              <a:t>Port Pin Diagram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6C681-8234-D34B-9B26-C1525C1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14</a:t>
            </a:fld>
            <a:endParaRPr 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FEC7B-F788-FDFB-7DD9-47164B1AFBE1}"/>
              </a:ext>
            </a:extLst>
          </p:cNvPr>
          <p:cNvSpPr txBox="1"/>
          <p:nvPr/>
        </p:nvSpPr>
        <p:spPr>
          <a:xfrm>
            <a:off x="370969" y="1190096"/>
            <a:ext cx="7682785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r>
              <a:rPr lang="en-GB" sz="2000" b="0" i="0" dirty="0">
                <a:solidFill>
                  <a:schemeClr val="accent5"/>
                </a:solidFill>
                <a:effectLst/>
                <a:latin typeface="+mj-lt"/>
              </a:rPr>
              <a:t>The following picture shows the pins for the LED </a:t>
            </a:r>
            <a:r>
              <a:rPr lang="en-GB" sz="2000">
                <a:solidFill>
                  <a:schemeClr val="accent5"/>
                </a:solidFill>
                <a:latin typeface="+mj-lt"/>
              </a:rPr>
              <a:t>Indications</a:t>
            </a:r>
            <a:r>
              <a:rPr lang="en-GB" sz="2000" b="0" i="0" dirty="0">
                <a:solidFill>
                  <a:schemeClr val="accent5"/>
                </a:solidFill>
                <a:effectLst/>
                <a:latin typeface="+mj-lt"/>
              </a:rPr>
              <a:t>:</a:t>
            </a:r>
            <a:endParaRPr lang="en-US" sz="2000" dirty="0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10" name="Picture 10" descr="Chart, table&#10;&#10;Description automatically generated">
            <a:extLst>
              <a:ext uri="{FF2B5EF4-FFF2-40B4-BE49-F238E27FC236}">
                <a16:creationId xmlns:a16="http://schemas.microsoft.com/office/drawing/2014/main" id="{6DF4197F-94C5-55E5-9B98-88C01848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591166"/>
            <a:ext cx="8420100" cy="4818669"/>
          </a:xfrm>
          <a:prstGeom prst="rect">
            <a:avLst/>
          </a:prstGeom>
        </p:spPr>
      </p:pic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4C6D43BF-5391-557C-3B72-4D47D3E05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675" y="2996738"/>
            <a:ext cx="1981200" cy="17979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FDB502-BE0B-B0E1-5E20-86B0083EBC84}"/>
              </a:ext>
            </a:extLst>
          </p:cNvPr>
          <p:cNvSpPr txBox="1"/>
          <p:nvPr/>
        </p:nvSpPr>
        <p:spPr>
          <a:xfrm>
            <a:off x="8905893" y="2618866"/>
            <a:ext cx="3273056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86995" algn="ctr">
              <a:defRPr/>
            </a:pPr>
            <a:r>
              <a:rPr lang="en-GB" sz="1200" b="1">
                <a:solidFill>
                  <a:schemeClr val="accent5"/>
                </a:solidFill>
                <a:latin typeface="+mj-lt"/>
              </a:rPr>
              <a:t>LED Interface Diagram</a:t>
            </a:r>
            <a:endParaRPr lang="en-US" b="1">
              <a:solidFill>
                <a:schemeClr val="accent5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566483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0490E-B4CB-4C48-929F-E0B446DE2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1D0291-4B66-E049-A0A9-EE2177C7C787}"/>
              </a:ext>
            </a:extLst>
          </p:cNvPr>
          <p:cNvSpPr txBox="1"/>
          <p:nvPr/>
        </p:nvSpPr>
        <p:spPr>
          <a:xfrm>
            <a:off x="772377" y="4966548"/>
            <a:ext cx="110773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4800" b="1" spc="-100">
                <a:solidFill>
                  <a:srgbClr val="F37121"/>
                </a:solidFill>
                <a:latin typeface="BR Omega"/>
                <a:cs typeface="Arial"/>
              </a:rPr>
              <a:t>04</a:t>
            </a:r>
            <a:r>
              <a:rPr lang="en-US" sz="4800" b="1" spc="-100" dirty="0">
                <a:solidFill>
                  <a:srgbClr val="F37121"/>
                </a:solidFill>
                <a:latin typeface="BR Omega"/>
                <a:cs typeface="Arial"/>
              </a:rPr>
              <a:t>. </a:t>
            </a:r>
            <a:r>
              <a:rPr lang="en-US" sz="4800" b="1" dirty="0">
                <a:solidFill>
                  <a:srgbClr val="19226D"/>
                </a:solidFill>
                <a:latin typeface="Meiryo"/>
                <a:ea typeface="Meiryo"/>
              </a:rPr>
              <a:t>Code Implementation</a:t>
            </a:r>
            <a:endParaRPr lang="en-US" sz="4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18E5D-061B-6646-B4A0-26A6979F66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787" b="26203"/>
          <a:stretch/>
        </p:blipFill>
        <p:spPr>
          <a:xfrm>
            <a:off x="262054" y="3902927"/>
            <a:ext cx="2942038" cy="98130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96D42-5215-4747-90F6-659F764B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6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837028" y="1305434"/>
            <a:ext cx="10511143" cy="307832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200">
              <a:solidFill>
                <a:schemeClr val="accent5"/>
              </a:solidFill>
              <a:cs typeface="Segoe U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A69060-E337-754E-AA67-327947F5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R Omega VN"/>
              </a:rPr>
              <a:t>Code Implementation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6C681-8234-D34B-9B26-C1525C1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16</a:t>
            </a:fld>
            <a:endParaRPr 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FEC7B-F788-FDFB-7DD9-47164B1AFBE1}"/>
              </a:ext>
            </a:extLst>
          </p:cNvPr>
          <p:cNvSpPr txBox="1"/>
          <p:nvPr/>
        </p:nvSpPr>
        <p:spPr>
          <a:xfrm>
            <a:off x="370969" y="1190096"/>
            <a:ext cx="997601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r>
              <a:rPr lang="en-GB" sz="2000" b="0" i="0" dirty="0">
                <a:solidFill>
                  <a:schemeClr val="accent5"/>
                </a:solidFill>
                <a:effectLst/>
                <a:latin typeface="+mj-lt"/>
              </a:rPr>
              <a:t>The following are the </a:t>
            </a:r>
            <a:r>
              <a:rPr lang="en-GB" sz="2000" b="0" i="0">
                <a:solidFill>
                  <a:schemeClr val="bg2"/>
                </a:solidFill>
                <a:effectLst/>
                <a:latin typeface="+mj-lt"/>
              </a:rPr>
              <a:t>prototypes </a:t>
            </a:r>
            <a:r>
              <a:rPr lang="en-GB" sz="2000" b="0" i="0" dirty="0">
                <a:solidFill>
                  <a:schemeClr val="accent5"/>
                </a:solidFill>
                <a:effectLst/>
                <a:latin typeface="+mj-lt"/>
              </a:rPr>
              <a:t>for the LED Driver</a:t>
            </a:r>
            <a:r>
              <a:rPr lang="en-GB" sz="2000">
                <a:solidFill>
                  <a:schemeClr val="accent5"/>
                </a:solidFill>
                <a:latin typeface="+mj-lt"/>
              </a:rPr>
              <a:t> in </a:t>
            </a:r>
            <a:r>
              <a:rPr lang="en-GB" sz="2000" err="1">
                <a:solidFill>
                  <a:schemeClr val="bg2"/>
                </a:solidFill>
                <a:latin typeface="Courier New"/>
                <a:cs typeface="Courier New"/>
              </a:rPr>
              <a:t>ledindication.h</a:t>
            </a:r>
            <a:r>
              <a:rPr lang="en-GB" sz="2000">
                <a:solidFill>
                  <a:schemeClr val="accent5"/>
                </a:solidFill>
                <a:latin typeface="+mj-lt"/>
              </a:rPr>
              <a:t>:</a:t>
            </a:r>
            <a:endParaRPr lang="en-US" sz="2000" dirty="0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9905B-62D1-0690-DEB5-FA573AFBA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405062"/>
            <a:ext cx="65532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56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837028" y="1305434"/>
            <a:ext cx="10511143" cy="307832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200">
              <a:solidFill>
                <a:schemeClr val="accent5"/>
              </a:solidFill>
              <a:cs typeface="Segoe U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A69060-E337-754E-AA67-327947F5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R Omega VN"/>
              </a:rPr>
              <a:t>Code Implementation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6C681-8234-D34B-9B26-C1525C1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17</a:t>
            </a:fld>
            <a:endParaRPr 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FEC7B-F788-FDFB-7DD9-47164B1AFBE1}"/>
              </a:ext>
            </a:extLst>
          </p:cNvPr>
          <p:cNvSpPr txBox="1"/>
          <p:nvPr/>
        </p:nvSpPr>
        <p:spPr>
          <a:xfrm>
            <a:off x="603998" y="1271149"/>
            <a:ext cx="4558438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86995" algn="just">
              <a:defRPr/>
            </a:pPr>
            <a:r>
              <a:rPr lang="en-GB" sz="2000" b="0" i="0" dirty="0">
                <a:solidFill>
                  <a:schemeClr val="accent5"/>
                </a:solidFill>
                <a:effectLst/>
                <a:latin typeface="+mj-lt"/>
              </a:rPr>
              <a:t>The following snippet </a:t>
            </a:r>
            <a:r>
              <a:rPr lang="en-GB" sz="2000" dirty="0">
                <a:solidFill>
                  <a:schemeClr val="accent5"/>
                </a:solidFill>
                <a:latin typeface="+mj-lt"/>
              </a:rPr>
              <a:t>shows the code for </a:t>
            </a:r>
            <a:r>
              <a:rPr lang="en-GB" sz="2000" b="0" i="0" dirty="0">
                <a:solidFill>
                  <a:schemeClr val="accent5"/>
                </a:solidFill>
                <a:effectLst/>
                <a:latin typeface="+mj-lt"/>
              </a:rPr>
              <a:t>the following </a:t>
            </a:r>
            <a:r>
              <a:rPr lang="en-GB" sz="2000" dirty="0">
                <a:solidFill>
                  <a:schemeClr val="accent5"/>
                </a:solidFill>
                <a:latin typeface="+mj-lt"/>
              </a:rPr>
              <a:t>driver functions in </a:t>
            </a:r>
            <a:r>
              <a:rPr lang="en-GB" sz="2000" dirty="0" err="1">
                <a:solidFill>
                  <a:schemeClr val="bg2"/>
                </a:solidFill>
                <a:latin typeface="Courier New"/>
                <a:cs typeface="Courier New"/>
              </a:rPr>
              <a:t>ledindications.c</a:t>
            </a:r>
            <a:r>
              <a:rPr lang="en-GB" sz="2000" b="0" i="0" dirty="0">
                <a:solidFill>
                  <a:schemeClr val="accent5"/>
                </a:solidFill>
                <a:effectLst/>
                <a:latin typeface="+mj-lt"/>
              </a:rPr>
              <a:t>:</a:t>
            </a:r>
          </a:p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r>
              <a:rPr lang="en-GB" sz="2000" b="1" dirty="0">
                <a:solidFill>
                  <a:schemeClr val="accent5"/>
                </a:solidFill>
                <a:latin typeface="+mj-lt"/>
              </a:rPr>
              <a:t>Delay</a:t>
            </a:r>
            <a:endParaRPr lang="en-GB" sz="2000" b="1" dirty="0">
              <a:solidFill>
                <a:schemeClr val="accent5"/>
              </a:solidFill>
              <a:latin typeface="+mj-lt"/>
              <a:cs typeface="Segoe UI"/>
            </a:endParaRPr>
          </a:p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r>
              <a:rPr lang="en-GB" sz="2000" b="1" dirty="0" err="1">
                <a:solidFill>
                  <a:schemeClr val="accent5"/>
                </a:solidFill>
                <a:latin typeface="+mj-lt"/>
              </a:rPr>
              <a:t>LED_Signal_Left</a:t>
            </a:r>
            <a:endParaRPr lang="en-GB" sz="2000" b="1" dirty="0">
              <a:solidFill>
                <a:schemeClr val="accent5"/>
              </a:solidFill>
              <a:latin typeface="+mj-lt"/>
            </a:endParaRPr>
          </a:p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r>
              <a:rPr lang="en-GB" sz="2000" b="1" dirty="0" err="1">
                <a:solidFill>
                  <a:schemeClr val="accent5"/>
                </a:solidFill>
                <a:latin typeface="+mj-lt"/>
              </a:rPr>
              <a:t>LED_Signal_Right</a:t>
            </a:r>
            <a:endParaRPr lang="en-GB" sz="2000" b="1" dirty="0">
              <a:solidFill>
                <a:schemeClr val="accent5"/>
              </a:solidFill>
              <a:latin typeface="+mj-lt"/>
            </a:endParaRPr>
          </a:p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r>
              <a:rPr lang="en-GB" sz="2000" b="1" dirty="0" err="1">
                <a:solidFill>
                  <a:schemeClr val="accent5"/>
                </a:solidFill>
                <a:latin typeface="+mj-lt"/>
              </a:rPr>
              <a:t>LED_Brake</a:t>
            </a:r>
            <a:endParaRPr lang="en-GB" sz="2000" b="1" dirty="0">
              <a:solidFill>
                <a:schemeClr val="accent5"/>
              </a:solidFill>
              <a:latin typeface="+mj-lt"/>
            </a:endParaRPr>
          </a:p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r>
              <a:rPr lang="en-GB" sz="2000" b="1" dirty="0" err="1">
                <a:solidFill>
                  <a:schemeClr val="accent5"/>
                </a:solidFill>
                <a:latin typeface="+mj-lt"/>
              </a:rPr>
              <a:t>LED_Reverse</a:t>
            </a:r>
            <a:endParaRPr lang="en-GB" sz="2000" b="1" dirty="0">
              <a:solidFill>
                <a:schemeClr val="accent5"/>
              </a:solidFill>
              <a:latin typeface="+mj-lt"/>
            </a:endParaRPr>
          </a:p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r>
              <a:rPr lang="en-GB" sz="2000" b="1" dirty="0" err="1">
                <a:solidFill>
                  <a:schemeClr val="accent5"/>
                </a:solidFill>
                <a:latin typeface="+mj-lt"/>
              </a:rPr>
              <a:t>LED_HeadLight</a:t>
            </a:r>
            <a:endParaRPr lang="en-US" sz="2000" b="1" dirty="0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A4C3FA-D422-6D57-FEB0-541A86C2B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255" y="1456795"/>
            <a:ext cx="4975889" cy="472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54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837028" y="1305434"/>
            <a:ext cx="10511143" cy="307832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200">
              <a:solidFill>
                <a:schemeClr val="accent5"/>
              </a:solidFill>
              <a:cs typeface="Segoe U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A69060-E337-754E-AA67-327947F5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R Omega VN"/>
              </a:rPr>
              <a:t>Code Implementation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6C681-8234-D34B-9B26-C1525C1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18</a:t>
            </a:fld>
            <a:endParaRPr 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FEC7B-F788-FDFB-7DD9-47164B1AFBE1}"/>
              </a:ext>
            </a:extLst>
          </p:cNvPr>
          <p:cNvSpPr txBox="1"/>
          <p:nvPr/>
        </p:nvSpPr>
        <p:spPr>
          <a:xfrm>
            <a:off x="370969" y="1190096"/>
            <a:ext cx="86235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r>
              <a:rPr lang="en-GB" sz="2000" b="0" i="0" dirty="0">
                <a:solidFill>
                  <a:schemeClr val="accent5"/>
                </a:solidFill>
                <a:effectLst/>
                <a:latin typeface="+mj-lt"/>
              </a:rPr>
              <a:t>The following are the masking definitions used for the LED Driver:</a:t>
            </a:r>
            <a:endParaRPr lang="en-US" sz="2000" dirty="0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6B34B-8BA3-D939-4787-D8BDBA99E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012" y="1862137"/>
            <a:ext cx="36099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41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837028" y="1305434"/>
            <a:ext cx="10511143" cy="307832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200">
              <a:solidFill>
                <a:schemeClr val="accent5"/>
              </a:solidFill>
              <a:cs typeface="Segoe U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A69060-E337-754E-AA67-327947F5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R Omega VN"/>
              </a:rPr>
              <a:t>Code Implementation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6C681-8234-D34B-9B26-C1525C1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19</a:t>
            </a:fld>
            <a:endParaRPr 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FEC7B-F788-FDFB-7DD9-47164B1AFBE1}"/>
              </a:ext>
            </a:extLst>
          </p:cNvPr>
          <p:cNvSpPr txBox="1"/>
          <p:nvPr/>
        </p:nvSpPr>
        <p:spPr>
          <a:xfrm>
            <a:off x="247144" y="1190096"/>
            <a:ext cx="1148619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r>
              <a:rPr lang="en-GB" sz="2000" b="0" i="0" dirty="0">
                <a:solidFill>
                  <a:schemeClr val="accent5"/>
                </a:solidFill>
                <a:effectLst/>
                <a:latin typeface="+mj-lt"/>
              </a:rPr>
              <a:t>The following snippet </a:t>
            </a:r>
            <a:r>
              <a:rPr lang="en-GB" sz="2000" dirty="0">
                <a:solidFill>
                  <a:schemeClr val="accent5"/>
                </a:solidFill>
                <a:latin typeface="+mj-lt"/>
              </a:rPr>
              <a:t>is the code for </a:t>
            </a:r>
            <a:r>
              <a:rPr lang="en-GB" sz="2000" dirty="0" err="1">
                <a:solidFill>
                  <a:schemeClr val="accent5"/>
                </a:solidFill>
                <a:latin typeface="+mj-lt"/>
              </a:rPr>
              <a:t>LED_Control</a:t>
            </a:r>
            <a:r>
              <a:rPr lang="en-GB" sz="2000" dirty="0">
                <a:solidFill>
                  <a:schemeClr val="accent5"/>
                </a:solidFill>
                <a:latin typeface="+mj-lt"/>
              </a:rPr>
              <a:t>, the </a:t>
            </a:r>
            <a:r>
              <a:rPr lang="en-GB" sz="2000" b="0" i="0" dirty="0">
                <a:solidFill>
                  <a:schemeClr val="accent5"/>
                </a:solidFill>
                <a:effectLst/>
                <a:latin typeface="+mj-lt"/>
              </a:rPr>
              <a:t>main LED driver</a:t>
            </a:r>
            <a:r>
              <a:rPr lang="en-GB" sz="2000">
                <a:solidFill>
                  <a:schemeClr val="accent5"/>
                </a:solidFill>
                <a:latin typeface="+mj-lt"/>
              </a:rPr>
              <a:t> in </a:t>
            </a:r>
            <a:r>
              <a:rPr lang="en-GB" sz="2000" err="1">
                <a:solidFill>
                  <a:srgbClr val="FF0000"/>
                </a:solidFill>
                <a:latin typeface="Courier New"/>
                <a:cs typeface="Courier New"/>
              </a:rPr>
              <a:t>ledindications.c</a:t>
            </a:r>
            <a:r>
              <a:rPr lang="en-GB" sz="2000">
                <a:solidFill>
                  <a:schemeClr val="accent5"/>
                </a:solidFill>
                <a:latin typeface="+mj-lt"/>
              </a:rPr>
              <a:t> </a:t>
            </a:r>
            <a:r>
              <a:rPr lang="en-GB" sz="2000" b="0" i="0" dirty="0">
                <a:solidFill>
                  <a:schemeClr val="accent5"/>
                </a:solidFill>
                <a:effectLst/>
                <a:latin typeface="+mj-lt"/>
              </a:rPr>
              <a:t>:</a:t>
            </a:r>
            <a:endParaRPr lang="en-US" sz="2000" dirty="0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8CFB2-CDA6-D320-802D-C07EEA9A7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514"/>
          <a:stretch/>
        </p:blipFill>
        <p:spPr>
          <a:xfrm>
            <a:off x="1064269" y="1774863"/>
            <a:ext cx="4814692" cy="4148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15F1E-7EAA-DEE4-CC67-4C3D428F7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823"/>
          <a:stretch/>
        </p:blipFill>
        <p:spPr>
          <a:xfrm>
            <a:off x="6345020" y="1774863"/>
            <a:ext cx="4814692" cy="28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5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F60A95E7-5ADA-1B45-BC37-21B446B9DA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D1BAEC-2F35-9E4E-822B-46FF5EB8B540}"/>
              </a:ext>
            </a:extLst>
          </p:cNvPr>
          <p:cNvSpPr/>
          <p:nvPr/>
        </p:nvSpPr>
        <p:spPr>
          <a:xfrm>
            <a:off x="0" y="0"/>
            <a:ext cx="5211271" cy="68737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B0FE60-B900-8743-81EA-8590FF02BE15}"/>
              </a:ext>
            </a:extLst>
          </p:cNvPr>
          <p:cNvSpPr txBox="1"/>
          <p:nvPr/>
        </p:nvSpPr>
        <p:spPr>
          <a:xfrm>
            <a:off x="466138" y="3013501"/>
            <a:ext cx="3680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u="none" strike="noStrike" kern="1200" cap="none" spc="0" normalizeH="0" baseline="0" noProof="0">
                <a:ln>
                  <a:noFill/>
                </a:ln>
                <a:solidFill>
                  <a:srgbClr val="19226D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CONTENT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0700B9-396B-F94A-B785-85220A672262}"/>
              </a:ext>
            </a:extLst>
          </p:cNvPr>
          <p:cNvGrpSpPr/>
          <p:nvPr/>
        </p:nvGrpSpPr>
        <p:grpSpPr>
          <a:xfrm>
            <a:off x="4744499" y="2518104"/>
            <a:ext cx="6106928" cy="773713"/>
            <a:chOff x="5829424" y="1893693"/>
            <a:chExt cx="7956148" cy="10080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5A0757-B179-2346-B244-C95262501B00}"/>
                </a:ext>
              </a:extLst>
            </p:cNvPr>
            <p:cNvGrpSpPr/>
            <p:nvPr/>
          </p:nvGrpSpPr>
          <p:grpSpPr>
            <a:xfrm>
              <a:off x="5829424" y="1893693"/>
              <a:ext cx="1008000" cy="1008000"/>
              <a:chOff x="5829424" y="1893693"/>
              <a:chExt cx="1008000" cy="100800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7B77D34-59AC-564E-A016-CE9A807742A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1893693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76B1E6D-3CEF-F74B-8F34-20975835D89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196531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srgbClr val="19226D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2A3045B-ABCF-A74A-8F1D-28DE093DD565}"/>
                  </a:ext>
                </a:extLst>
              </p:cNvPr>
              <p:cNvSpPr txBox="1"/>
              <p:nvPr/>
            </p:nvSpPr>
            <p:spPr>
              <a:xfrm>
                <a:off x="6191447" y="2083863"/>
                <a:ext cx="283955" cy="68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rPr>
                  <a:t>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A13FCF-3514-E041-B741-76142C83DFE8}"/>
                </a:ext>
              </a:extLst>
            </p:cNvPr>
            <p:cNvSpPr txBox="1"/>
            <p:nvPr/>
          </p:nvSpPr>
          <p:spPr>
            <a:xfrm>
              <a:off x="7164405" y="2191583"/>
              <a:ext cx="6621167" cy="52126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19226D"/>
                  </a:solidFill>
                  <a:latin typeface="Meiryo"/>
                  <a:ea typeface="Meiryo"/>
                </a:rPr>
                <a:t>EB </a:t>
              </a:r>
              <a:r>
                <a:rPr lang="en-US" sz="2000" b="1" err="1">
                  <a:solidFill>
                    <a:srgbClr val="19226D"/>
                  </a:solidFill>
                  <a:latin typeface="Meiryo"/>
                  <a:ea typeface="Meiryo"/>
                </a:rPr>
                <a:t>Tresos</a:t>
              </a:r>
              <a:r>
                <a:rPr lang="en-US" sz="2000" b="1">
                  <a:solidFill>
                    <a:srgbClr val="19226D"/>
                  </a:solidFill>
                  <a:latin typeface="Meiryo"/>
                  <a:ea typeface="Meiryo"/>
                </a:rPr>
                <a:t> Configuration</a:t>
              </a:r>
              <a:endParaRPr lang="en-US" sz="2000">
                <a:cs typeface="Segoe UI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DBD324-A163-B74F-BB58-97AA6EB6043A}"/>
              </a:ext>
            </a:extLst>
          </p:cNvPr>
          <p:cNvGrpSpPr/>
          <p:nvPr/>
        </p:nvGrpSpPr>
        <p:grpSpPr>
          <a:xfrm>
            <a:off x="4744494" y="1430449"/>
            <a:ext cx="6100781" cy="773713"/>
            <a:chOff x="5807760" y="1383135"/>
            <a:chExt cx="7948150" cy="10080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7A860F-6F27-6A40-9312-4CA83B52FACB}"/>
                </a:ext>
              </a:extLst>
            </p:cNvPr>
            <p:cNvGrpSpPr/>
            <p:nvPr/>
          </p:nvGrpSpPr>
          <p:grpSpPr>
            <a:xfrm>
              <a:off x="5807760" y="1383135"/>
              <a:ext cx="7948150" cy="1008000"/>
              <a:chOff x="5829424" y="806038"/>
              <a:chExt cx="7948150" cy="100800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00C3D81-B155-1F4C-9F57-9C3137E8DFF0}"/>
                  </a:ext>
                </a:extLst>
              </p:cNvPr>
              <p:cNvGrpSpPr/>
              <p:nvPr/>
            </p:nvGrpSpPr>
            <p:grpSpPr>
              <a:xfrm>
                <a:off x="5829424" y="806038"/>
                <a:ext cx="1008000" cy="1008000"/>
                <a:chOff x="5829424" y="806038"/>
                <a:chExt cx="1008000" cy="100800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36EBEB63-E6F2-4844-A53F-5519696E6B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829424" y="806038"/>
                  <a:ext cx="1008000" cy="10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ABF585F2-A81A-D047-87D6-A253AC2C40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901424" y="878038"/>
                  <a:ext cx="864000" cy="864000"/>
                </a:xfrm>
                <a:prstGeom prst="ellipse">
                  <a:avLst/>
                </a:prstGeom>
                <a:solidFill>
                  <a:srgbClr val="1F38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8DC90B5-EABF-D44D-9BEE-9288DC367A89}"/>
                    </a:ext>
                  </a:extLst>
                </p:cNvPr>
                <p:cNvSpPr txBox="1"/>
                <p:nvPr/>
              </p:nvSpPr>
              <p:spPr>
                <a:xfrm>
                  <a:off x="6191447" y="986583"/>
                  <a:ext cx="283954" cy="681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1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eiryo" panose="020B0604030504040204" pitchFamily="34" charset="-128"/>
                      <a:ea typeface="Meiryo" panose="020B0604030504040204" pitchFamily="34" charset="-128"/>
                    </a:rPr>
                    <a:t>1</a:t>
                  </a: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FBCB3D-4734-2147-855F-1B385859FBD1}"/>
                  </a:ext>
                </a:extLst>
              </p:cNvPr>
              <p:cNvSpPr txBox="1"/>
              <p:nvPr/>
            </p:nvSpPr>
            <p:spPr>
              <a:xfrm>
                <a:off x="7143056" y="1020828"/>
                <a:ext cx="6634518" cy="52126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defRPr/>
                </a:pPr>
                <a:r>
                  <a:rPr lang="en-US" sz="2000" b="1">
                    <a:solidFill>
                      <a:srgbClr val="19226D"/>
                    </a:solidFill>
                    <a:latin typeface="Meiryo"/>
                    <a:ea typeface="Meiryo"/>
                  </a:rPr>
                  <a:t>Overview</a:t>
                </a:r>
                <a:endParaRPr lang="en-US" sz="2000">
                  <a:cs typeface="Segoe UI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67FCB2-FAB3-784B-A12C-6930CB633274}"/>
                </a:ext>
              </a:extLst>
            </p:cNvPr>
            <p:cNvSpPr txBox="1"/>
            <p:nvPr/>
          </p:nvSpPr>
          <p:spPr>
            <a:xfrm>
              <a:off x="6169784" y="1565892"/>
              <a:ext cx="283955" cy="681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AF98C4-3876-0B40-9D08-E42F59EC706E}"/>
              </a:ext>
            </a:extLst>
          </p:cNvPr>
          <p:cNvGrpSpPr/>
          <p:nvPr/>
        </p:nvGrpSpPr>
        <p:grpSpPr>
          <a:xfrm>
            <a:off x="4744493" y="3605759"/>
            <a:ext cx="6117168" cy="773714"/>
            <a:chOff x="4709565" y="3508655"/>
            <a:chExt cx="7969500" cy="10080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94835-20E9-BB4B-BB2D-D58D4FC94FE0}"/>
                </a:ext>
              </a:extLst>
            </p:cNvPr>
            <p:cNvGrpSpPr/>
            <p:nvPr/>
          </p:nvGrpSpPr>
          <p:grpSpPr>
            <a:xfrm>
              <a:off x="4709565" y="3508655"/>
              <a:ext cx="1008000" cy="1008000"/>
              <a:chOff x="5829424" y="2981348"/>
              <a:chExt cx="1008000" cy="100800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7CB4F0D-2D01-0F4D-8C16-60C65D81A1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2981348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C2B5E1C-A285-1E41-AB0E-472954AA6D5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305259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4230267-6C75-384A-9301-F0545AE360A3}"/>
                  </a:ext>
                </a:extLst>
              </p:cNvPr>
              <p:cNvSpPr txBox="1"/>
              <p:nvPr/>
            </p:nvSpPr>
            <p:spPr>
              <a:xfrm>
                <a:off x="6191447" y="3181144"/>
                <a:ext cx="283955" cy="68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iryo" panose="020B0604030504040204" pitchFamily="34" charset="-128"/>
                    <a:ea typeface="Meiryo" panose="020B0604030504040204" pitchFamily="34" charset="-128"/>
                  </a:rPr>
                  <a:t>3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E2B472A-996E-8443-9D1A-FC9B3BA7A101}"/>
                </a:ext>
              </a:extLst>
            </p:cNvPr>
            <p:cNvSpPr txBox="1"/>
            <p:nvPr/>
          </p:nvSpPr>
          <p:spPr>
            <a:xfrm>
              <a:off x="6083065" y="3846349"/>
              <a:ext cx="6596000" cy="52126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19226D"/>
                  </a:solidFill>
                  <a:latin typeface="Meiryo"/>
                  <a:ea typeface="Meiryo"/>
                </a:rPr>
                <a:t>Port Pin Diagram</a:t>
              </a:r>
              <a:endParaRPr lang="en-US" sz="2000">
                <a:cs typeface="Segoe UI"/>
              </a:endParaRPr>
            </a:p>
          </p:txBody>
        </p:sp>
      </p:grpSp>
      <p:sp>
        <p:nvSpPr>
          <p:cNvPr id="49" name="Footer Placeholder 2">
            <a:extLst>
              <a:ext uri="{FF2B5EF4-FFF2-40B4-BE49-F238E27FC236}">
                <a16:creationId xmlns:a16="http://schemas.microsoft.com/office/drawing/2014/main" id="{EE37BB88-21D1-EF4A-ADFD-7B9A3DB67557}"/>
              </a:ext>
            </a:extLst>
          </p:cNvPr>
          <p:cNvSpPr txBox="1">
            <a:spLocks/>
          </p:cNvSpPr>
          <p:nvPr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134327-492D-7D4C-926E-EC498D594D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6688" y="6415088"/>
            <a:ext cx="595312" cy="252412"/>
          </a:xfrm>
          <a:prstGeom prst="rect">
            <a:avLst/>
          </a:prstGeom>
        </p:spPr>
        <p:txBody>
          <a:bodyPr/>
          <a:lstStyle/>
          <a:p>
            <a:fld id="{E012F146-47F9-A646-B182-8CC39B8AD32B}" type="slidenum">
              <a:rPr lang="x-none" smtClean="0"/>
              <a:pPr/>
              <a:t>2</a:t>
            </a:fld>
            <a:endParaRPr lang="x-none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D006942-ADE6-CC41-A412-0D827CF54D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13824" y="376977"/>
            <a:ext cx="1226404" cy="93632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CA51908-9577-CD05-F9B5-0983CA5ABA43}"/>
              </a:ext>
            </a:extLst>
          </p:cNvPr>
          <p:cNvGrpSpPr/>
          <p:nvPr/>
        </p:nvGrpSpPr>
        <p:grpSpPr>
          <a:xfrm>
            <a:off x="4734967" y="4710659"/>
            <a:ext cx="6117168" cy="773714"/>
            <a:chOff x="4709565" y="3508655"/>
            <a:chExt cx="7969500" cy="1008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FEF561C-EA83-08FD-3529-03773B5E0C3D}"/>
                </a:ext>
              </a:extLst>
            </p:cNvPr>
            <p:cNvGrpSpPr/>
            <p:nvPr/>
          </p:nvGrpSpPr>
          <p:grpSpPr>
            <a:xfrm>
              <a:off x="4709565" y="3508655"/>
              <a:ext cx="1008000" cy="1008000"/>
              <a:chOff x="5829424" y="2981348"/>
              <a:chExt cx="1008000" cy="10080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457F124-3C5E-7B33-22E7-9EAA3B0C18D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2981348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ED55090-8CED-5439-9DF7-80D772CB099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305259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830A63-D4AF-7164-956A-690D3DDF07BF}"/>
                  </a:ext>
                </a:extLst>
              </p:cNvPr>
              <p:cNvSpPr txBox="1"/>
              <p:nvPr/>
            </p:nvSpPr>
            <p:spPr>
              <a:xfrm>
                <a:off x="6191447" y="3181144"/>
                <a:ext cx="283955" cy="68165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b="1">
                    <a:solidFill>
                      <a:schemeClr val="bg1"/>
                    </a:solidFill>
                    <a:latin typeface="Meiryo"/>
                    <a:ea typeface="Meiryo"/>
                  </a:rPr>
                  <a:t>4</a:t>
                </a:r>
                <a:endParaRPr kumimoji="0" lang="en-US" sz="2800" b="1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ABCF5D-2426-6A29-919E-A1BDB8DA2DDA}"/>
                </a:ext>
              </a:extLst>
            </p:cNvPr>
            <p:cNvSpPr txBox="1"/>
            <p:nvPr/>
          </p:nvSpPr>
          <p:spPr>
            <a:xfrm>
              <a:off x="6083065" y="3846349"/>
              <a:ext cx="6596000" cy="52126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19226D"/>
                  </a:solidFill>
                  <a:latin typeface="Meiryo"/>
                  <a:ea typeface="Meiryo"/>
                </a:rPr>
                <a:t>Code Implementation</a:t>
              </a:r>
              <a:endParaRPr lang="en-US" sz="2000">
                <a:cs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7743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145F29D-A42F-4744-89EF-9F22ADBE325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74D0CAF-E251-1B45-90EE-516770F19E93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B60DC3-1B5C-514F-8555-4B7AEC2F08DD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7C38C0-D163-3D4F-9A2B-CC3726613ED8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1304F1-7CD1-9942-94FE-F5EBEA7B5A28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89E39-F92F-4C48-9326-E0A54168FFC1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17C81-171E-6A4F-AC6A-269DCA9636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954656" y="1047268"/>
            <a:ext cx="1822517" cy="695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F5E8C1-8DE8-0841-A4C2-E2F21DE55801}"/>
              </a:ext>
            </a:extLst>
          </p:cNvPr>
          <p:cNvSpPr txBox="1"/>
          <p:nvPr/>
        </p:nvSpPr>
        <p:spPr>
          <a:xfrm>
            <a:off x="1066799" y="2155031"/>
            <a:ext cx="3720861" cy="14382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>
                <a:solidFill>
                  <a:srgbClr val="F37121"/>
                </a:solidFill>
              </a:rPr>
              <a:t>CONTACT US </a:t>
            </a:r>
            <a:endParaRPr lang="en-US" sz="1200">
              <a:solidFill>
                <a:srgbClr val="F3712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>
                <a:solidFill>
                  <a:schemeClr val="bg1"/>
                </a:solidFill>
              </a:rPr>
              <a:t>FPT Cau </a:t>
            </a:r>
            <a:r>
              <a:rPr lang="en-US" sz="1200" err="1">
                <a:solidFill>
                  <a:schemeClr val="bg1"/>
                </a:solidFill>
              </a:rPr>
              <a:t>Giay</a:t>
            </a:r>
            <a:r>
              <a:rPr lang="en-US" sz="1200">
                <a:solidFill>
                  <a:schemeClr val="bg1"/>
                </a:solidFill>
              </a:rPr>
              <a:t> Building, Duy Tan Street, Dich Vong Hau Ward, Cau </a:t>
            </a:r>
            <a:r>
              <a:rPr lang="en-US" sz="1200" err="1">
                <a:solidFill>
                  <a:schemeClr val="bg1"/>
                </a:solidFill>
              </a:rPr>
              <a:t>Giay</a:t>
            </a:r>
            <a:r>
              <a:rPr lang="en-US" sz="1200">
                <a:solidFill>
                  <a:schemeClr val="bg1"/>
                </a:solidFill>
              </a:rPr>
              <a:t> District, Hanoi City, Vietnam</a:t>
            </a:r>
            <a:br>
              <a:rPr lang="en-US" sz="1200"/>
            </a:br>
            <a:r>
              <a:rPr lang="en-US" sz="1200">
                <a:solidFill>
                  <a:schemeClr val="bg1"/>
                </a:solidFill>
              </a:rPr>
              <a:t>Tel.: +84 (24) 3 768 9048</a:t>
            </a:r>
            <a:br>
              <a:rPr lang="en-US" sz="1200"/>
            </a:br>
            <a:r>
              <a:rPr lang="en-US" sz="1200">
                <a:solidFill>
                  <a:schemeClr val="bg1"/>
                </a:solidFill>
              </a:rPr>
              <a:t>Fax: +84 (24) 3 768 9049</a:t>
            </a:r>
            <a:endParaRPr lang="en-US" sz="1200">
              <a:solidFill>
                <a:schemeClr val="bg1"/>
              </a:solidFill>
              <a:cs typeface="Segoe UI"/>
            </a:endParaRPr>
          </a:p>
          <a:p>
            <a:pPr>
              <a:lnSpc>
                <a:spcPct val="120000"/>
              </a:lnSpc>
            </a:pPr>
            <a:endParaRPr lang="en-US" sz="1200">
              <a:solidFill>
                <a:schemeClr val="bg1"/>
              </a:solidFill>
              <a:cs typeface="Segoe UI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467FC1-2BB7-6A4B-86EE-33A73BC3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71522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0490E-B4CB-4C48-929F-E0B446DE2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1D0291-4B66-E049-A0A9-EE2177C7C787}"/>
              </a:ext>
            </a:extLst>
          </p:cNvPr>
          <p:cNvSpPr txBox="1"/>
          <p:nvPr/>
        </p:nvSpPr>
        <p:spPr>
          <a:xfrm>
            <a:off x="772377" y="4966548"/>
            <a:ext cx="110773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4800" b="1" spc="-100">
                <a:solidFill>
                  <a:srgbClr val="F37121"/>
                </a:solidFill>
                <a:latin typeface="BR Omega"/>
                <a:cs typeface="Arial"/>
              </a:rPr>
              <a:t>01. </a:t>
            </a:r>
            <a:r>
              <a:rPr lang="en-US" sz="4800" b="1" spc="-100">
                <a:solidFill>
                  <a:srgbClr val="172054"/>
                </a:solidFill>
                <a:latin typeface="BR Omega"/>
                <a:cs typeface="Arial"/>
              </a:rPr>
              <a:t>Overview</a:t>
            </a:r>
            <a:endParaRPr lang="en-US" sz="4800" b="1" spc="-100">
              <a:solidFill>
                <a:srgbClr val="172054"/>
              </a:solidFill>
              <a:latin typeface="BR Omega" pitchFamily="2" charset="77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18E5D-061B-6646-B4A0-26A6979F66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787" b="26203"/>
          <a:stretch/>
        </p:blipFill>
        <p:spPr>
          <a:xfrm>
            <a:off x="262054" y="3902927"/>
            <a:ext cx="2942038" cy="98130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96D42-5215-4747-90F6-659F764B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6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837028" y="1305434"/>
            <a:ext cx="10511143" cy="307832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200">
              <a:solidFill>
                <a:schemeClr val="accent5"/>
              </a:solidFill>
              <a:cs typeface="Segoe U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A69060-E337-754E-AA67-327947F5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BR Omega VN"/>
              </a:rPr>
              <a:t>Head Light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6C681-8234-D34B-9B26-C1525C1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</a:t>
            </a:fld>
            <a:endParaRPr 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FEC7B-F788-FDFB-7DD9-47164B1AFBE1}"/>
              </a:ext>
            </a:extLst>
          </p:cNvPr>
          <p:cNvSpPr txBox="1"/>
          <p:nvPr/>
        </p:nvSpPr>
        <p:spPr>
          <a:xfrm>
            <a:off x="640793" y="1672833"/>
            <a:ext cx="5655411" cy="31700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A head light is a type of light located on the front of a car or other vehicle. It is typically white or yellow in </a:t>
            </a:r>
            <a:r>
              <a:rPr lang="en-GB" sz="2000" b="0" i="0" err="1">
                <a:solidFill>
                  <a:schemeClr val="accent5"/>
                </a:solidFill>
                <a:effectLst/>
                <a:latin typeface="+mj-lt"/>
              </a:rPr>
              <a:t>color</a:t>
            </a: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 and is used to </a:t>
            </a:r>
            <a:r>
              <a:rPr lang="en-GB" sz="2000" b="1" i="0" u="sng">
                <a:solidFill>
                  <a:schemeClr val="accent5"/>
                </a:solidFill>
                <a:effectLst/>
                <a:latin typeface="+mj-lt"/>
              </a:rPr>
              <a:t>illuminate the road ahead</a:t>
            </a:r>
            <a:r>
              <a:rPr lang="en-GB" sz="2000" b="1" i="0">
                <a:solidFill>
                  <a:schemeClr val="accent5"/>
                </a:solidFill>
                <a:effectLst/>
                <a:latin typeface="+mj-lt"/>
              </a:rPr>
              <a:t> </a:t>
            </a: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of the vehicle, particularly in low light conditions such as at </a:t>
            </a:r>
            <a:r>
              <a:rPr lang="en-GB" sz="2000" b="1" i="0">
                <a:solidFill>
                  <a:schemeClr val="accent5"/>
                </a:solidFill>
                <a:effectLst/>
                <a:latin typeface="+mj-lt"/>
              </a:rPr>
              <a:t>night</a:t>
            </a: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 or in </a:t>
            </a:r>
            <a:r>
              <a:rPr lang="en-GB" sz="2000" b="1" i="0">
                <a:solidFill>
                  <a:schemeClr val="accent5"/>
                </a:solidFill>
                <a:effectLst/>
                <a:latin typeface="+mj-lt"/>
              </a:rPr>
              <a:t>foggy weather</a:t>
            </a: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.</a:t>
            </a:r>
            <a:endParaRPr lang="en-GB" sz="2000" b="0" i="0">
              <a:solidFill>
                <a:schemeClr val="accent5"/>
              </a:solidFill>
              <a:effectLst/>
              <a:latin typeface="+mj-lt"/>
              <a:cs typeface="Segoe UI"/>
            </a:endParaRP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endParaRPr lang="en-GB" sz="2000">
              <a:solidFill>
                <a:schemeClr val="accent5"/>
              </a:solidFill>
              <a:latin typeface="+mj-lt"/>
              <a:cs typeface="Segoe UI"/>
            </a:endParaRP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r>
              <a:rPr lang="en-GB" sz="2000">
                <a:solidFill>
                  <a:schemeClr val="accent5"/>
                </a:solidFill>
                <a:latin typeface="+mj-lt"/>
                <a:cs typeface="Segoe UI"/>
              </a:rPr>
              <a:t>The </a:t>
            </a:r>
            <a:r>
              <a:rPr lang="en-GB" sz="2000" b="1">
                <a:solidFill>
                  <a:schemeClr val="bg2"/>
                </a:solidFill>
                <a:latin typeface="+mj-lt"/>
                <a:cs typeface="Segoe UI"/>
              </a:rPr>
              <a:t>LED Driver</a:t>
            </a:r>
            <a:r>
              <a:rPr lang="en-GB" sz="2000">
                <a:solidFill>
                  <a:schemeClr val="accent5"/>
                </a:solidFill>
                <a:latin typeface="+mj-lt"/>
                <a:cs typeface="Segoe UI"/>
              </a:rPr>
              <a:t> for the car head light will be configured in EB </a:t>
            </a:r>
            <a:r>
              <a:rPr lang="en-GB" sz="2000" err="1">
                <a:solidFill>
                  <a:schemeClr val="accent5"/>
                </a:solidFill>
                <a:latin typeface="+mj-lt"/>
                <a:cs typeface="Segoe UI"/>
              </a:rPr>
              <a:t>tresos</a:t>
            </a:r>
            <a:r>
              <a:rPr lang="en-GB" sz="2000">
                <a:solidFill>
                  <a:schemeClr val="accent5"/>
                </a:solidFill>
                <a:latin typeface="+mj-lt"/>
                <a:cs typeface="Segoe UI"/>
              </a:rPr>
              <a:t> as: </a:t>
            </a:r>
            <a:r>
              <a:rPr lang="en-GB" sz="2000" b="1">
                <a:solidFill>
                  <a:schemeClr val="bg2"/>
                </a:solidFill>
                <a:latin typeface="+mj-lt"/>
                <a:cs typeface="Segoe UI"/>
              </a:rPr>
              <a:t>Head_L and </a:t>
            </a:r>
            <a:r>
              <a:rPr lang="en-GB" sz="2000" b="1" err="1">
                <a:solidFill>
                  <a:schemeClr val="bg2"/>
                </a:solidFill>
                <a:latin typeface="+mj-lt"/>
                <a:cs typeface="Segoe UI"/>
              </a:rPr>
              <a:t>Head_R</a:t>
            </a:r>
            <a:endParaRPr lang="en-GB" sz="2000" b="1">
              <a:solidFill>
                <a:schemeClr val="bg2"/>
              </a:solidFill>
              <a:latin typeface="+mj-lt"/>
              <a:cs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0BB05-DB8F-46DF-7C3D-5E9D65186B09}"/>
              </a:ext>
            </a:extLst>
          </p:cNvPr>
          <p:cNvSpPr txBox="1"/>
          <p:nvPr/>
        </p:nvSpPr>
        <p:spPr>
          <a:xfrm>
            <a:off x="7261120" y="4301897"/>
            <a:ext cx="3273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6995" algn="ctr">
              <a:defRPr/>
            </a:pPr>
            <a:r>
              <a:rPr lang="en-GB" sz="1200" b="0" i="0">
                <a:solidFill>
                  <a:schemeClr val="accent5"/>
                </a:solidFill>
                <a:effectLst/>
                <a:latin typeface="+mj-lt"/>
              </a:rPr>
              <a:t>Figure 1 Head Light</a:t>
            </a:r>
            <a:r>
              <a:rPr lang="en-GB" sz="1200">
                <a:solidFill>
                  <a:schemeClr val="accent5"/>
                </a:solidFill>
                <a:latin typeface="+mj-lt"/>
              </a:rPr>
              <a:t> of a Car</a:t>
            </a:r>
            <a:endParaRPr lang="en-US" sz="1200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1026" name="Picture 2" descr="259,161 Car Headlights Images, Stock Photos &amp; Vectors | Shutterstock">
            <a:extLst>
              <a:ext uri="{FF2B5EF4-FFF2-40B4-BE49-F238E27FC236}">
                <a16:creationId xmlns:a16="http://schemas.microsoft.com/office/drawing/2014/main" id="{FFA23642-3DF2-5015-C1ED-DB6B32BD5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7"/>
          <a:stretch/>
        </p:blipFill>
        <p:spPr bwMode="auto">
          <a:xfrm>
            <a:off x="6942339" y="1736549"/>
            <a:ext cx="3742758" cy="256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85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837028" y="1305434"/>
            <a:ext cx="10511143" cy="307832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200">
              <a:solidFill>
                <a:schemeClr val="accent5"/>
              </a:solidFill>
              <a:cs typeface="Segoe U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A69060-E337-754E-AA67-327947F5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BR Omega VN"/>
              </a:rPr>
              <a:t>Front and Rear Signals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6C681-8234-D34B-9B26-C1525C1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</a:t>
            </a:fld>
            <a:endParaRPr 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FEC7B-F788-FDFB-7DD9-47164B1AFBE1}"/>
              </a:ext>
            </a:extLst>
          </p:cNvPr>
          <p:cNvSpPr txBox="1"/>
          <p:nvPr/>
        </p:nvSpPr>
        <p:spPr>
          <a:xfrm>
            <a:off x="528435" y="1368033"/>
            <a:ext cx="5655411" cy="47089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The front and rear signal, also known as the turn </a:t>
            </a:r>
            <a:r>
              <a:rPr lang="en-GB" sz="2000" b="1" i="0">
                <a:solidFill>
                  <a:schemeClr val="accent5"/>
                </a:solidFill>
                <a:effectLst/>
                <a:latin typeface="+mj-lt"/>
              </a:rPr>
              <a:t>signal or indicator</a:t>
            </a: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, is used to indicate the </a:t>
            </a:r>
            <a:r>
              <a:rPr lang="en-GB" sz="2000" b="1" i="0">
                <a:solidFill>
                  <a:schemeClr val="accent5"/>
                </a:solidFill>
                <a:effectLst/>
                <a:latin typeface="+mj-lt"/>
              </a:rPr>
              <a:t>driver's intention </a:t>
            </a: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to turn </a:t>
            </a:r>
            <a:r>
              <a:rPr lang="en-GB" sz="2000" b="1" i="0" u="sng">
                <a:solidFill>
                  <a:schemeClr val="accent5"/>
                </a:solidFill>
                <a:effectLst/>
                <a:latin typeface="+mj-lt"/>
              </a:rPr>
              <a:t>left or right </a:t>
            </a: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while driving on the road.</a:t>
            </a: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endParaRPr lang="en-GB" sz="2000" b="0" i="0">
              <a:solidFill>
                <a:schemeClr val="accent5"/>
              </a:solidFill>
              <a:effectLst/>
              <a:latin typeface="+mj-lt"/>
            </a:endParaRP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The front and rear signal improves </a:t>
            </a:r>
            <a:r>
              <a:rPr lang="en-GB" sz="2000" i="0">
                <a:solidFill>
                  <a:schemeClr val="accent5"/>
                </a:solidFill>
                <a:effectLst/>
                <a:latin typeface="+mj-lt"/>
              </a:rPr>
              <a:t>road safety </a:t>
            </a: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by informing other drivers and pedestrians of the driver's intended direction, allowing them to take </a:t>
            </a:r>
            <a:r>
              <a:rPr lang="en-GB" sz="2000" b="1" i="0">
                <a:solidFill>
                  <a:schemeClr val="accent5"/>
                </a:solidFill>
                <a:effectLst/>
                <a:latin typeface="+mj-lt"/>
              </a:rPr>
              <a:t>necessary precautions </a:t>
            </a: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and </a:t>
            </a:r>
            <a:r>
              <a:rPr lang="en-GB" sz="2000" b="1" i="0">
                <a:solidFill>
                  <a:schemeClr val="accent5"/>
                </a:solidFill>
                <a:effectLst/>
                <a:latin typeface="+mj-lt"/>
              </a:rPr>
              <a:t>avoid accidents</a:t>
            </a: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.</a:t>
            </a: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endParaRPr lang="en-GB" sz="2000">
              <a:solidFill>
                <a:schemeClr val="accent5"/>
              </a:solidFill>
              <a:latin typeface="+mj-lt"/>
              <a:cs typeface="Segoe UI"/>
            </a:endParaRP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r>
              <a:rPr lang="en-GB" sz="2000">
                <a:solidFill>
                  <a:schemeClr val="accent5"/>
                </a:solidFill>
                <a:latin typeface="+mj-lt"/>
                <a:cs typeface="Segoe UI"/>
              </a:rPr>
              <a:t>The </a:t>
            </a:r>
            <a:r>
              <a:rPr lang="en-GB" sz="2000" b="1">
                <a:solidFill>
                  <a:schemeClr val="bg2"/>
                </a:solidFill>
                <a:latin typeface="+mj-lt"/>
                <a:cs typeface="Segoe UI"/>
              </a:rPr>
              <a:t>LED Driver</a:t>
            </a:r>
            <a:r>
              <a:rPr lang="en-GB" sz="2000">
                <a:solidFill>
                  <a:schemeClr val="accent5"/>
                </a:solidFill>
                <a:latin typeface="+mj-lt"/>
                <a:cs typeface="Segoe UI"/>
              </a:rPr>
              <a:t> for the car front and rear signals will be configured in EB </a:t>
            </a:r>
            <a:r>
              <a:rPr lang="en-GB" sz="2000" err="1">
                <a:solidFill>
                  <a:schemeClr val="accent5"/>
                </a:solidFill>
                <a:latin typeface="+mj-lt"/>
                <a:cs typeface="Segoe UI"/>
              </a:rPr>
              <a:t>tresos</a:t>
            </a:r>
            <a:r>
              <a:rPr lang="en-GB" sz="2000">
                <a:solidFill>
                  <a:schemeClr val="accent5"/>
                </a:solidFill>
                <a:latin typeface="+mj-lt"/>
                <a:cs typeface="Segoe UI"/>
              </a:rPr>
              <a:t> as:</a:t>
            </a:r>
            <a:br>
              <a:rPr lang="en-GB" sz="2000">
                <a:solidFill>
                  <a:schemeClr val="accent5"/>
                </a:solidFill>
                <a:latin typeface="+mj-lt"/>
                <a:cs typeface="Segoe UI"/>
              </a:rPr>
            </a:br>
            <a:r>
              <a:rPr lang="en-GB" sz="2000" b="1" err="1">
                <a:solidFill>
                  <a:schemeClr val="bg2"/>
                </a:solidFill>
                <a:latin typeface="+mj-lt"/>
                <a:cs typeface="Segoe UI"/>
              </a:rPr>
              <a:t>FrontSignal_L</a:t>
            </a:r>
            <a:r>
              <a:rPr lang="en-GB" sz="2000" b="1">
                <a:solidFill>
                  <a:schemeClr val="bg2"/>
                </a:solidFill>
                <a:latin typeface="+mj-lt"/>
                <a:cs typeface="Segoe UI"/>
              </a:rPr>
              <a:t>, </a:t>
            </a:r>
            <a:r>
              <a:rPr lang="en-GB" sz="2000" b="1" err="1">
                <a:solidFill>
                  <a:schemeClr val="bg2"/>
                </a:solidFill>
                <a:latin typeface="+mj-lt"/>
                <a:cs typeface="Segoe UI"/>
              </a:rPr>
              <a:t>FrontSignal_R</a:t>
            </a:r>
            <a:r>
              <a:rPr lang="en-GB" sz="2000" b="1">
                <a:solidFill>
                  <a:schemeClr val="bg2"/>
                </a:solidFill>
                <a:latin typeface="+mj-lt"/>
                <a:cs typeface="Segoe UI"/>
              </a:rPr>
              <a:t>, </a:t>
            </a:r>
            <a:r>
              <a:rPr lang="en-GB" sz="2000" b="1" err="1">
                <a:solidFill>
                  <a:schemeClr val="bg2"/>
                </a:solidFill>
                <a:latin typeface="+mj-lt"/>
                <a:cs typeface="Segoe UI"/>
              </a:rPr>
              <a:t>RearSignal_L</a:t>
            </a:r>
            <a:r>
              <a:rPr lang="en-GB" sz="2000" b="1">
                <a:solidFill>
                  <a:schemeClr val="bg2"/>
                </a:solidFill>
                <a:latin typeface="+mj-lt"/>
                <a:cs typeface="Segoe UI"/>
              </a:rPr>
              <a:t> and </a:t>
            </a:r>
            <a:r>
              <a:rPr lang="en-GB" sz="2000" b="1" err="1">
                <a:solidFill>
                  <a:schemeClr val="bg2"/>
                </a:solidFill>
                <a:latin typeface="+mj-lt"/>
                <a:cs typeface="Segoe UI"/>
              </a:rPr>
              <a:t>RearSignal_R</a:t>
            </a:r>
          </a:p>
        </p:txBody>
      </p:sp>
      <p:pic>
        <p:nvPicPr>
          <p:cNvPr id="1026" name="Picture 2" descr="Are you using your car's turn signal lights correctly?">
            <a:extLst>
              <a:ext uri="{FF2B5EF4-FFF2-40B4-BE49-F238E27FC236}">
                <a16:creationId xmlns:a16="http://schemas.microsoft.com/office/drawing/2014/main" id="{7C024C21-9E97-2626-D5FB-F5860E082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226" y="1391930"/>
            <a:ext cx="3961290" cy="26364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0BB05-DB8F-46DF-7C3D-5E9D65186B09}"/>
              </a:ext>
            </a:extLst>
          </p:cNvPr>
          <p:cNvSpPr txBox="1"/>
          <p:nvPr/>
        </p:nvSpPr>
        <p:spPr>
          <a:xfrm>
            <a:off x="7172343" y="5552566"/>
            <a:ext cx="3273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6995" algn="ctr">
              <a:defRPr/>
            </a:pPr>
            <a:r>
              <a:rPr lang="en-GB" sz="1200" b="0" i="0">
                <a:solidFill>
                  <a:schemeClr val="accent5"/>
                </a:solidFill>
                <a:effectLst/>
                <a:latin typeface="+mj-lt"/>
              </a:rPr>
              <a:t>Figure 2 Fron</a:t>
            </a:r>
            <a:r>
              <a:rPr lang="en-GB" sz="1200">
                <a:solidFill>
                  <a:schemeClr val="accent5"/>
                </a:solidFill>
                <a:latin typeface="+mj-lt"/>
              </a:rPr>
              <a:t>t and Rear Signal of a Car</a:t>
            </a:r>
            <a:endParaRPr lang="en-US" sz="1200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B0B6B-782A-2961-8B86-F784A444B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329" y="3543390"/>
            <a:ext cx="2749084" cy="1911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7990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837028" y="1305434"/>
            <a:ext cx="10511143" cy="307832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200">
              <a:solidFill>
                <a:schemeClr val="accent5"/>
              </a:solidFill>
              <a:cs typeface="Segoe U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A69060-E337-754E-AA67-327947F5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BR Omega VN"/>
              </a:rPr>
              <a:t>Reverse Signal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6C681-8234-D34B-9B26-C1525C1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6</a:t>
            </a:fld>
            <a:endParaRPr 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FEC7B-F788-FDFB-7DD9-47164B1AFBE1}"/>
              </a:ext>
            </a:extLst>
          </p:cNvPr>
          <p:cNvSpPr txBox="1"/>
          <p:nvPr/>
        </p:nvSpPr>
        <p:spPr>
          <a:xfrm>
            <a:off x="437188" y="1270836"/>
            <a:ext cx="5655411" cy="50167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The reverse signal light is used to indicate that the driver is </a:t>
            </a:r>
            <a:r>
              <a:rPr lang="en-GB" sz="2000" b="1" i="0" u="sng">
                <a:solidFill>
                  <a:schemeClr val="accent5"/>
                </a:solidFill>
                <a:effectLst/>
                <a:latin typeface="+mj-lt"/>
              </a:rPr>
              <a:t>backing up</a:t>
            </a:r>
            <a:r>
              <a:rPr lang="en-GB" sz="2000" b="1" i="0">
                <a:solidFill>
                  <a:schemeClr val="accent5"/>
                </a:solidFill>
                <a:effectLst/>
                <a:latin typeface="+mj-lt"/>
              </a:rPr>
              <a:t> </a:t>
            </a: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the vehicle. It illuminates the area behind the car, allowing the driver to see any </a:t>
            </a:r>
            <a:r>
              <a:rPr lang="en-GB" sz="2000" b="1" i="0">
                <a:solidFill>
                  <a:schemeClr val="accent5"/>
                </a:solidFill>
                <a:effectLst/>
                <a:latin typeface="+mj-lt"/>
              </a:rPr>
              <a:t>obstacles or hazards </a:t>
            </a: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and navigate safely in reverse.</a:t>
            </a: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endParaRPr lang="en-GB" sz="2000" b="0" i="0">
              <a:solidFill>
                <a:schemeClr val="accent5"/>
              </a:solidFill>
              <a:effectLst/>
              <a:latin typeface="+mj-lt"/>
            </a:endParaRP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The reverse light improves road safety by warning other drivers and pedestrians of the driver's actions, especially in </a:t>
            </a:r>
            <a:r>
              <a:rPr lang="en-GB" sz="2000" b="1" i="0">
                <a:solidFill>
                  <a:schemeClr val="accent5"/>
                </a:solidFill>
                <a:effectLst/>
                <a:latin typeface="+mj-lt"/>
              </a:rPr>
              <a:t>busy parking lots or streets</a:t>
            </a: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. It helps them to take necessary precautions and avoid collisions or accidents with the reversing vehicle.</a:t>
            </a:r>
          </a:p>
          <a:p>
            <a:pPr marL="429895" indent="-342900" algn="just">
              <a:buFont typeface="Wingdings,Sans-Serif" panose="05000000000000000000" pitchFamily="2" charset="2"/>
              <a:buChar char="v"/>
              <a:defRPr/>
            </a:pPr>
            <a:endParaRPr lang="en-GB" sz="2000">
              <a:solidFill>
                <a:schemeClr val="accent5"/>
              </a:solidFill>
              <a:latin typeface="+mj-lt"/>
              <a:cs typeface="Segoe UI"/>
            </a:endParaRPr>
          </a:p>
          <a:p>
            <a:pPr marL="429895" indent="-342900" algn="just">
              <a:buFont typeface="Wingdings,Sans-Serif" panose="05000000000000000000" pitchFamily="2" charset="2"/>
              <a:buChar char="v"/>
              <a:defRPr/>
            </a:pPr>
            <a:r>
              <a:rPr lang="en-GB" sz="2000">
                <a:solidFill>
                  <a:schemeClr val="accent5"/>
                </a:solidFill>
                <a:latin typeface="+mj-lt"/>
                <a:cs typeface="Segoe UI"/>
              </a:rPr>
              <a:t>The </a:t>
            </a:r>
            <a:r>
              <a:rPr lang="en-GB" sz="2000" b="1">
                <a:solidFill>
                  <a:schemeClr val="bg2"/>
                </a:solidFill>
                <a:latin typeface="+mj-lt"/>
                <a:cs typeface="Segoe UI"/>
              </a:rPr>
              <a:t>LED Driver</a:t>
            </a:r>
            <a:r>
              <a:rPr lang="en-GB" sz="2000">
                <a:solidFill>
                  <a:schemeClr val="accent5"/>
                </a:solidFill>
                <a:latin typeface="+mj-lt"/>
                <a:cs typeface="Segoe UI"/>
              </a:rPr>
              <a:t> for the car reverse signal will be configured in EB </a:t>
            </a:r>
            <a:r>
              <a:rPr lang="en-GB" sz="2000" err="1">
                <a:solidFill>
                  <a:schemeClr val="accent5"/>
                </a:solidFill>
                <a:latin typeface="+mj-lt"/>
                <a:cs typeface="Segoe UI"/>
              </a:rPr>
              <a:t>tresos</a:t>
            </a:r>
            <a:r>
              <a:rPr lang="en-GB" sz="2000">
                <a:solidFill>
                  <a:schemeClr val="accent5"/>
                </a:solidFill>
                <a:latin typeface="+mj-lt"/>
                <a:cs typeface="Segoe UI"/>
              </a:rPr>
              <a:t> as:</a:t>
            </a:r>
            <a:br>
              <a:rPr lang="en-GB" sz="2000">
                <a:solidFill>
                  <a:schemeClr val="accent5"/>
                </a:solidFill>
                <a:latin typeface="+mj-lt"/>
                <a:cs typeface="Segoe UI"/>
              </a:rPr>
            </a:br>
            <a:r>
              <a:rPr lang="en-GB" sz="2000" b="1" err="1">
                <a:solidFill>
                  <a:schemeClr val="bg2"/>
                </a:solidFill>
                <a:latin typeface="+mj-lt"/>
                <a:cs typeface="Segoe UI"/>
              </a:rPr>
              <a:t>Reverse_L</a:t>
            </a:r>
            <a:r>
              <a:rPr lang="en-GB" sz="2000" b="1">
                <a:solidFill>
                  <a:schemeClr val="bg2"/>
                </a:solidFill>
                <a:latin typeface="+mj-lt"/>
                <a:cs typeface="Segoe UI"/>
              </a:rPr>
              <a:t> and </a:t>
            </a:r>
            <a:r>
              <a:rPr lang="en-GB" sz="2000" b="1" err="1">
                <a:solidFill>
                  <a:schemeClr val="bg2"/>
                </a:solidFill>
                <a:latin typeface="+mj-lt"/>
                <a:cs typeface="Segoe UI"/>
              </a:rPr>
              <a:t>Reverse_R</a:t>
            </a:r>
            <a:endParaRPr lang="en-GB" err="1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9C21B-6797-BAEC-8590-64107DA893E9}"/>
              </a:ext>
            </a:extLst>
          </p:cNvPr>
          <p:cNvSpPr txBox="1"/>
          <p:nvPr/>
        </p:nvSpPr>
        <p:spPr>
          <a:xfrm>
            <a:off x="7604976" y="4399877"/>
            <a:ext cx="26306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6995" algn="just">
              <a:defRPr/>
            </a:pPr>
            <a:r>
              <a:rPr lang="en-GB" sz="1200" b="0" i="0">
                <a:solidFill>
                  <a:schemeClr val="accent5"/>
                </a:solidFill>
                <a:effectLst/>
                <a:latin typeface="+mj-lt"/>
              </a:rPr>
              <a:t>Figure 3 Reverse</a:t>
            </a:r>
            <a:r>
              <a:rPr lang="en-GB" sz="1200">
                <a:solidFill>
                  <a:schemeClr val="accent5"/>
                </a:solidFill>
                <a:latin typeface="+mj-lt"/>
              </a:rPr>
              <a:t> Signal of a Car</a:t>
            </a:r>
            <a:endParaRPr lang="en-US" sz="1200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06E9F-9DC0-1C3A-FF06-EF7ADF24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360" y="2060789"/>
            <a:ext cx="3893481" cy="22258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165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837028" y="1305434"/>
            <a:ext cx="10511143" cy="307832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200">
              <a:solidFill>
                <a:schemeClr val="accent5"/>
              </a:solidFill>
              <a:cs typeface="Segoe U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A69060-E337-754E-AA67-327947F5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BR Omega VN"/>
              </a:rPr>
              <a:t>Brake Signal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6C681-8234-D34B-9B26-C1525C1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7</a:t>
            </a:fld>
            <a:endParaRPr 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FEC7B-F788-FDFB-7DD9-47164B1AFBE1}"/>
              </a:ext>
            </a:extLst>
          </p:cNvPr>
          <p:cNvSpPr txBox="1"/>
          <p:nvPr/>
        </p:nvSpPr>
        <p:spPr>
          <a:xfrm>
            <a:off x="614160" y="1672833"/>
            <a:ext cx="5655411" cy="40934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The brake signal, also known as the </a:t>
            </a:r>
            <a:r>
              <a:rPr lang="en-GB" sz="2000" b="1" i="0">
                <a:solidFill>
                  <a:schemeClr val="accent5"/>
                </a:solidFill>
                <a:effectLst/>
                <a:latin typeface="+mj-lt"/>
              </a:rPr>
              <a:t>brake light</a:t>
            </a: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, is used to indicate that the driver is </a:t>
            </a:r>
            <a:r>
              <a:rPr lang="en-GB" sz="2000" b="1" i="0" u="sng">
                <a:solidFill>
                  <a:schemeClr val="accent5"/>
                </a:solidFill>
                <a:effectLst/>
                <a:latin typeface="+mj-lt"/>
              </a:rPr>
              <a:t>slowing down </a:t>
            </a: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or </a:t>
            </a:r>
            <a:r>
              <a:rPr lang="en-GB" sz="2000" b="1" i="0" u="sng">
                <a:solidFill>
                  <a:schemeClr val="accent5"/>
                </a:solidFill>
                <a:effectLst/>
                <a:latin typeface="+mj-lt"/>
              </a:rPr>
              <a:t>stopping</a:t>
            </a: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 the vehicle.</a:t>
            </a:r>
          </a:p>
          <a:p>
            <a:pPr marL="429895" indent="-342900" algn="just">
              <a:buFont typeface="Wingdings" panose="05000000000000000000" pitchFamily="2" charset="2"/>
              <a:buChar char="v"/>
              <a:defRPr/>
            </a:pPr>
            <a:endParaRPr lang="en-GB" sz="2000" b="0" i="0">
              <a:solidFill>
                <a:schemeClr val="accent5"/>
              </a:solidFill>
              <a:effectLst/>
              <a:latin typeface="+mj-lt"/>
            </a:endParaRPr>
          </a:p>
          <a:p>
            <a:pPr marL="429895" indent="-342900" algn="just">
              <a:buFont typeface="Wingdings,Sans-Serif" panose="05000000000000000000" pitchFamily="2" charset="2"/>
              <a:buChar char="v"/>
              <a:defRPr/>
            </a:pP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The break signal improves road safety by warning other drivers and pedestrians of the driver's actions, allowing them to take </a:t>
            </a:r>
            <a:r>
              <a:rPr lang="en-GB" sz="2000" b="1" i="0">
                <a:solidFill>
                  <a:schemeClr val="accent5"/>
                </a:solidFill>
                <a:effectLst/>
                <a:latin typeface="+mj-lt"/>
              </a:rPr>
              <a:t>necessary precautions </a:t>
            </a: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and </a:t>
            </a:r>
            <a:r>
              <a:rPr lang="en-GB" sz="2000" b="1" i="0">
                <a:solidFill>
                  <a:schemeClr val="accent5"/>
                </a:solidFill>
                <a:effectLst/>
                <a:latin typeface="+mj-lt"/>
              </a:rPr>
              <a:t>avoid collisions or accidents.</a:t>
            </a:r>
            <a:endParaRPr lang="en-GB" sz="2000" b="1">
              <a:solidFill>
                <a:schemeClr val="accent5"/>
              </a:solidFill>
              <a:latin typeface="+mj-lt"/>
              <a:cs typeface="Segoe UI"/>
            </a:endParaRPr>
          </a:p>
          <a:p>
            <a:pPr marL="429895" indent="-342900" algn="just">
              <a:buFont typeface="Wingdings,Sans-Serif" panose="05000000000000000000" pitchFamily="2" charset="2"/>
              <a:buChar char="v"/>
              <a:defRPr/>
            </a:pPr>
            <a:endParaRPr lang="en-GB" sz="2000">
              <a:solidFill>
                <a:schemeClr val="accent5"/>
              </a:solidFill>
              <a:latin typeface="+mj-lt"/>
              <a:cs typeface="Segoe UI"/>
            </a:endParaRPr>
          </a:p>
          <a:p>
            <a:pPr marL="429895" indent="-342900" algn="just">
              <a:buFont typeface="Wingdings,Sans-Serif" panose="05000000000000000000" pitchFamily="2" charset="2"/>
              <a:buChar char="v"/>
              <a:defRPr/>
            </a:pPr>
            <a:r>
              <a:rPr lang="en-GB" sz="2000">
                <a:solidFill>
                  <a:schemeClr val="accent5"/>
                </a:solidFill>
                <a:latin typeface="+mj-lt"/>
                <a:cs typeface="Segoe UI"/>
              </a:rPr>
              <a:t>The </a:t>
            </a:r>
            <a:r>
              <a:rPr lang="en-GB" sz="2000" b="1">
                <a:solidFill>
                  <a:schemeClr val="bg2"/>
                </a:solidFill>
                <a:latin typeface="+mj-lt"/>
                <a:cs typeface="Segoe UI"/>
              </a:rPr>
              <a:t>LED Driver</a:t>
            </a:r>
            <a:r>
              <a:rPr lang="en-GB" sz="2000">
                <a:solidFill>
                  <a:schemeClr val="accent5"/>
                </a:solidFill>
                <a:latin typeface="+mj-lt"/>
                <a:cs typeface="Segoe UI"/>
              </a:rPr>
              <a:t> for the car brake signal will be configured in EB </a:t>
            </a:r>
            <a:r>
              <a:rPr lang="en-GB" sz="2000" err="1">
                <a:solidFill>
                  <a:schemeClr val="accent5"/>
                </a:solidFill>
                <a:latin typeface="+mj-lt"/>
                <a:cs typeface="Segoe UI"/>
              </a:rPr>
              <a:t>tresos</a:t>
            </a:r>
            <a:r>
              <a:rPr lang="en-GB" sz="2000">
                <a:solidFill>
                  <a:schemeClr val="accent5"/>
                </a:solidFill>
                <a:latin typeface="+mj-lt"/>
                <a:cs typeface="Segoe UI"/>
              </a:rPr>
              <a:t> as:</a:t>
            </a:r>
            <a:br>
              <a:rPr lang="en-GB" sz="2000">
                <a:solidFill>
                  <a:schemeClr val="accent5"/>
                </a:solidFill>
                <a:latin typeface="+mj-lt"/>
                <a:cs typeface="Segoe UI"/>
              </a:rPr>
            </a:br>
            <a:r>
              <a:rPr lang="en-GB" sz="2000" b="1" err="1">
                <a:solidFill>
                  <a:schemeClr val="bg2"/>
                </a:solidFill>
                <a:latin typeface="+mj-lt"/>
                <a:cs typeface="Segoe UI"/>
              </a:rPr>
              <a:t>Brake_L</a:t>
            </a:r>
            <a:r>
              <a:rPr lang="en-GB" sz="2000" b="1">
                <a:solidFill>
                  <a:schemeClr val="bg2"/>
                </a:solidFill>
                <a:latin typeface="+mj-lt"/>
                <a:cs typeface="Segoe UI"/>
              </a:rPr>
              <a:t> and </a:t>
            </a:r>
            <a:r>
              <a:rPr lang="en-GB" sz="2000" b="1" err="1">
                <a:solidFill>
                  <a:schemeClr val="bg2"/>
                </a:solidFill>
                <a:latin typeface="+mj-lt"/>
                <a:cs typeface="Segoe UI"/>
              </a:rPr>
              <a:t>Brake_R</a:t>
            </a:r>
            <a:endParaRPr lang="en-US" err="1">
              <a:solidFill>
                <a:schemeClr val="bg2"/>
              </a:solidFill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03905F-2AD9-24C5-84AA-161F5B40C46C}"/>
              </a:ext>
            </a:extLst>
          </p:cNvPr>
          <p:cNvSpPr txBox="1"/>
          <p:nvPr/>
        </p:nvSpPr>
        <p:spPr>
          <a:xfrm>
            <a:off x="7797410" y="4115030"/>
            <a:ext cx="234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6995" algn="just">
              <a:defRPr/>
            </a:pPr>
            <a:r>
              <a:rPr lang="en-GB" sz="1200" b="0" i="0">
                <a:solidFill>
                  <a:schemeClr val="accent5"/>
                </a:solidFill>
                <a:effectLst/>
                <a:latin typeface="+mj-lt"/>
              </a:rPr>
              <a:t>Figure 4 Brake</a:t>
            </a:r>
            <a:r>
              <a:rPr lang="en-GB" sz="1200">
                <a:solidFill>
                  <a:schemeClr val="accent5"/>
                </a:solidFill>
                <a:latin typeface="+mj-lt"/>
              </a:rPr>
              <a:t> Signal of a Car</a:t>
            </a:r>
            <a:endParaRPr lang="en-US" sz="1200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6" name="Picture 2" descr="Car Backlight Pictures | Download Free Images on Unsplash">
            <a:extLst>
              <a:ext uri="{FF2B5EF4-FFF2-40B4-BE49-F238E27FC236}">
                <a16:creationId xmlns:a16="http://schemas.microsoft.com/office/drawing/2014/main" id="{4D00C4FC-199F-37A7-9E52-AA37DA2EE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092" y="1270051"/>
            <a:ext cx="4197288" cy="2799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456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0490E-B4CB-4C48-929F-E0B446DE2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1D0291-4B66-E049-A0A9-EE2177C7C787}"/>
              </a:ext>
            </a:extLst>
          </p:cNvPr>
          <p:cNvSpPr txBox="1"/>
          <p:nvPr/>
        </p:nvSpPr>
        <p:spPr>
          <a:xfrm>
            <a:off x="772377" y="4966548"/>
            <a:ext cx="110773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4800" b="1" spc="-100">
                <a:solidFill>
                  <a:srgbClr val="F37121"/>
                </a:solidFill>
                <a:latin typeface="BR Omega"/>
                <a:cs typeface="Arial"/>
              </a:rPr>
              <a:t>02. </a:t>
            </a:r>
            <a:r>
              <a:rPr lang="en-US" sz="4800" b="1">
                <a:solidFill>
                  <a:srgbClr val="19226D"/>
                </a:solidFill>
                <a:latin typeface="Meiryo"/>
                <a:ea typeface="Meiryo"/>
              </a:rPr>
              <a:t>EB </a:t>
            </a:r>
            <a:r>
              <a:rPr lang="en-US" sz="4800" b="1" err="1">
                <a:solidFill>
                  <a:srgbClr val="19226D"/>
                </a:solidFill>
                <a:latin typeface="Meiryo"/>
                <a:ea typeface="Meiryo"/>
              </a:rPr>
              <a:t>Tresos</a:t>
            </a:r>
            <a:r>
              <a:rPr lang="en-US" sz="4800" b="1">
                <a:solidFill>
                  <a:srgbClr val="19226D"/>
                </a:solidFill>
                <a:latin typeface="Meiryo"/>
                <a:ea typeface="Meiryo"/>
              </a:rPr>
              <a:t> Configuration</a:t>
            </a:r>
            <a:endParaRPr lang="en-US" sz="4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18E5D-061B-6646-B4A0-26A6979F66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787" b="26203"/>
          <a:stretch/>
        </p:blipFill>
        <p:spPr>
          <a:xfrm>
            <a:off x="262054" y="3902927"/>
            <a:ext cx="2942038" cy="98130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96D42-5215-4747-90F6-659F764B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2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837028" y="1305434"/>
            <a:ext cx="10511143" cy="307832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200">
              <a:solidFill>
                <a:schemeClr val="accent5"/>
              </a:solidFill>
              <a:cs typeface="Segoe U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A69060-E337-754E-AA67-327947F5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BR Omega VN"/>
              </a:rPr>
              <a:t>EB </a:t>
            </a:r>
            <a:r>
              <a:rPr lang="en-GB" err="1">
                <a:latin typeface="BR Omega VN"/>
              </a:rPr>
              <a:t>Tresos</a:t>
            </a:r>
            <a:r>
              <a:rPr lang="en-GB">
                <a:latin typeface="BR Omega VN"/>
              </a:rPr>
              <a:t> Configuration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6C681-8234-D34B-9B26-C1525C1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9</a:t>
            </a:fld>
            <a:endParaRPr 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FEC7B-F788-FDFB-7DD9-47164B1AFBE1}"/>
              </a:ext>
            </a:extLst>
          </p:cNvPr>
          <p:cNvSpPr txBox="1"/>
          <p:nvPr/>
        </p:nvSpPr>
        <p:spPr>
          <a:xfrm>
            <a:off x="370969" y="1190096"/>
            <a:ext cx="769001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86995" algn="just">
              <a:defRPr/>
            </a:pP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For the LED </a:t>
            </a:r>
            <a:r>
              <a:rPr lang="en-GB" sz="2000">
                <a:solidFill>
                  <a:schemeClr val="accent5"/>
                </a:solidFill>
                <a:latin typeface="+mj-lt"/>
              </a:rPr>
              <a:t>Indication Drivers</a:t>
            </a:r>
            <a:r>
              <a:rPr lang="en-GB" sz="2000" b="0" i="0">
                <a:solidFill>
                  <a:schemeClr val="accent5"/>
                </a:solidFill>
                <a:effectLst/>
                <a:latin typeface="+mj-lt"/>
              </a:rPr>
              <a:t>, the following modules are used:</a:t>
            </a:r>
            <a:endParaRPr lang="en-US" sz="200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ECD61-3615-A358-164C-1111141B6769}"/>
              </a:ext>
            </a:extLst>
          </p:cNvPr>
          <p:cNvSpPr txBox="1"/>
          <p:nvPr/>
        </p:nvSpPr>
        <p:spPr>
          <a:xfrm>
            <a:off x="370969" y="1705544"/>
            <a:ext cx="5790134" cy="34778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r>
              <a:rPr lang="en-GB" sz="2000" b="1" i="0" dirty="0">
                <a:solidFill>
                  <a:schemeClr val="accent5"/>
                </a:solidFill>
                <a:effectLst/>
                <a:latin typeface="+mj-lt"/>
              </a:rPr>
              <a:t>Base</a:t>
            </a:r>
            <a:r>
              <a:rPr lang="en-GB" sz="2000" i="0" dirty="0">
                <a:solidFill>
                  <a:schemeClr val="accent5"/>
                </a:solidFill>
                <a:effectLst/>
                <a:latin typeface="+mj-lt"/>
              </a:rPr>
              <a:t>:</a:t>
            </a:r>
            <a:r>
              <a:rPr lang="en-GB" sz="2000" b="0" i="0" dirty="0">
                <a:solidFill>
                  <a:schemeClr val="accent5"/>
                </a:solidFill>
                <a:effectLst/>
                <a:latin typeface="+mj-lt"/>
              </a:rPr>
              <a:t> Provides basic functionality</a:t>
            </a:r>
            <a:endParaRPr lang="en-GB" sz="2000" b="0" i="0" dirty="0">
              <a:solidFill>
                <a:schemeClr val="accent5"/>
              </a:solidFill>
              <a:effectLst/>
              <a:latin typeface="+mj-lt"/>
              <a:cs typeface="Segoe UI"/>
            </a:endParaRPr>
          </a:p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r>
              <a:rPr lang="en-PH" sz="2000" b="1" dirty="0">
                <a:solidFill>
                  <a:schemeClr val="accent5"/>
                </a:solidFill>
                <a:latin typeface="+mj-lt"/>
              </a:rPr>
              <a:t>Dem</a:t>
            </a:r>
            <a:r>
              <a:rPr lang="en-PH" sz="2000" dirty="0">
                <a:solidFill>
                  <a:schemeClr val="accent5"/>
                </a:solidFill>
                <a:latin typeface="+mj-lt"/>
              </a:rPr>
              <a:t>: </a:t>
            </a:r>
            <a:r>
              <a:rPr lang="en-PH" sz="2000" b="0" i="0" dirty="0">
                <a:solidFill>
                  <a:schemeClr val="accent5"/>
                </a:solidFill>
                <a:effectLst/>
                <a:latin typeface="+mj-lt"/>
              </a:rPr>
              <a:t>Enables communication with ECUs.</a:t>
            </a:r>
          </a:p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r>
              <a:rPr lang="en-PH" sz="2000" b="1" i="0" dirty="0" err="1">
                <a:solidFill>
                  <a:schemeClr val="accent5"/>
                </a:solidFill>
                <a:effectLst/>
                <a:latin typeface="+mj-lt"/>
              </a:rPr>
              <a:t>Dio</a:t>
            </a:r>
            <a:r>
              <a:rPr lang="en-PH" sz="2000" b="0" i="0" dirty="0">
                <a:solidFill>
                  <a:schemeClr val="accent5"/>
                </a:solidFill>
                <a:effectLst/>
                <a:latin typeface="+mj-lt"/>
              </a:rPr>
              <a:t>: Used for digital I/O handling.</a:t>
            </a:r>
          </a:p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r>
              <a:rPr lang="en-PH" sz="2000" b="1" dirty="0" err="1">
                <a:solidFill>
                  <a:schemeClr val="accent5"/>
                </a:solidFill>
                <a:latin typeface="+mj-lt"/>
              </a:rPr>
              <a:t>EcuC</a:t>
            </a:r>
            <a:r>
              <a:rPr lang="en-PH" sz="2000" b="0" i="0" dirty="0">
                <a:solidFill>
                  <a:schemeClr val="accent5"/>
                </a:solidFill>
                <a:effectLst/>
                <a:latin typeface="+mj-lt"/>
              </a:rPr>
              <a:t>: </a:t>
            </a:r>
            <a:r>
              <a:rPr lang="en-US" sz="2000" dirty="0">
                <a:solidFill>
                  <a:schemeClr val="accent5"/>
                </a:solidFill>
                <a:latin typeface="+mj-lt"/>
              </a:rPr>
              <a:t>P</a:t>
            </a:r>
            <a:r>
              <a:rPr lang="en-US" sz="2000" b="0" i="0" dirty="0">
                <a:solidFill>
                  <a:schemeClr val="accent5"/>
                </a:solidFill>
                <a:effectLst/>
                <a:latin typeface="+mj-lt"/>
              </a:rPr>
              <a:t>rovides an interface between the ECU and the configuration tool</a:t>
            </a:r>
            <a:r>
              <a:rPr lang="en-PH" sz="2000" b="0" i="0" dirty="0">
                <a:solidFill>
                  <a:schemeClr val="accent5"/>
                </a:solidFill>
                <a:effectLst/>
                <a:latin typeface="+mj-lt"/>
              </a:rPr>
              <a:t>.</a:t>
            </a:r>
            <a:endParaRPr lang="en-PH" sz="2000" b="0" i="0" dirty="0">
              <a:solidFill>
                <a:schemeClr val="accent5"/>
              </a:solidFill>
              <a:effectLst/>
              <a:latin typeface="+mj-lt"/>
              <a:cs typeface="Segoe UI"/>
            </a:endParaRPr>
          </a:p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r>
              <a:rPr lang="en-PH" sz="2000" b="1" i="0" dirty="0" err="1">
                <a:solidFill>
                  <a:schemeClr val="accent5"/>
                </a:solidFill>
                <a:effectLst/>
                <a:latin typeface="+mj-lt"/>
              </a:rPr>
              <a:t>Mcu</a:t>
            </a:r>
            <a:r>
              <a:rPr lang="en-PH" sz="2000" b="0" i="0" dirty="0">
                <a:solidFill>
                  <a:schemeClr val="accent5"/>
                </a:solidFill>
                <a:effectLst/>
                <a:latin typeface="+mj-lt"/>
              </a:rPr>
              <a:t>: </a:t>
            </a:r>
            <a:r>
              <a:rPr lang="en-GB" sz="2000" b="0" i="0" dirty="0">
                <a:solidFill>
                  <a:schemeClr val="accent5"/>
                </a:solidFill>
                <a:effectLst/>
                <a:latin typeface="+mj-lt"/>
              </a:rPr>
              <a:t>Enables configuration of microcontroller peripherals</a:t>
            </a:r>
          </a:p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r>
              <a:rPr lang="en-PH" sz="2000" b="1" i="0" dirty="0">
                <a:solidFill>
                  <a:schemeClr val="accent5"/>
                </a:solidFill>
                <a:effectLst/>
                <a:latin typeface="+mj-lt"/>
              </a:rPr>
              <a:t>Port</a:t>
            </a:r>
            <a:r>
              <a:rPr lang="en-PH" sz="2000" b="0" i="0" dirty="0">
                <a:solidFill>
                  <a:schemeClr val="accent5"/>
                </a:solidFill>
                <a:effectLst/>
                <a:latin typeface="+mj-lt"/>
              </a:rPr>
              <a:t>:  Enables configuration of port pins</a:t>
            </a:r>
          </a:p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r>
              <a:rPr lang="en-PH" sz="2000" b="1" dirty="0">
                <a:solidFill>
                  <a:schemeClr val="accent5"/>
                </a:solidFill>
                <a:latin typeface="+mj-lt"/>
              </a:rPr>
              <a:t>Resource</a:t>
            </a:r>
            <a:r>
              <a:rPr lang="en-PH" sz="2000" dirty="0">
                <a:solidFill>
                  <a:schemeClr val="accent5"/>
                </a:solidFill>
                <a:latin typeface="+mj-lt"/>
              </a:rPr>
              <a:t>: </a:t>
            </a:r>
            <a:r>
              <a:rPr lang="en-GB" sz="2000" b="0" i="0" dirty="0">
                <a:solidFill>
                  <a:schemeClr val="accent5"/>
                </a:solidFill>
                <a:effectLst/>
                <a:latin typeface="+mj-lt"/>
              </a:rPr>
              <a:t>Enables configuration of system resources</a:t>
            </a:r>
            <a:endParaRPr lang="en-PH" sz="2000" b="0" i="0" dirty="0">
              <a:solidFill>
                <a:schemeClr val="accent5"/>
              </a:solidFill>
              <a:effectLst/>
              <a:latin typeface="+mj-lt"/>
            </a:endParaRPr>
          </a:p>
          <a:p>
            <a:pPr marL="429895" indent="-342900" algn="just"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6" name="Picture 7" descr="Table&#10;&#10;Description automatically generated">
            <a:extLst>
              <a:ext uri="{FF2B5EF4-FFF2-40B4-BE49-F238E27FC236}">
                <a16:creationId xmlns:a16="http://schemas.microsoft.com/office/drawing/2014/main" id="{FBAD65CB-B29A-96B2-2154-37FF7872E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325" y="1991887"/>
            <a:ext cx="3914775" cy="33981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480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34EA2"/>
      </a:dk1>
      <a:lt1>
        <a:sysClr val="window" lastClr="FFFFFF"/>
      </a:lt1>
      <a:dk2>
        <a:srgbClr val="19226D"/>
      </a:dk2>
      <a:lt2>
        <a:srgbClr val="F37021"/>
      </a:lt2>
      <a:accent1>
        <a:srgbClr val="33B2C1"/>
      </a:accent1>
      <a:accent2>
        <a:srgbClr val="50B848"/>
      </a:accent2>
      <a:accent3>
        <a:srgbClr val="F2F2F2"/>
      </a:accent3>
      <a:accent4>
        <a:srgbClr val="BFBFBF"/>
      </a:accent4>
      <a:accent5>
        <a:srgbClr val="171616"/>
      </a:accent5>
      <a:accent6>
        <a:srgbClr val="AEABAB"/>
      </a:accent6>
      <a:hlink>
        <a:srgbClr val="F37021"/>
      </a:hlink>
      <a:folHlink>
        <a:srgbClr val="F37021"/>
      </a:folHlink>
    </a:clrScheme>
    <a:fontScheme name="FPT Software temp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</TotalTime>
  <Words>831</Words>
  <Application>Microsoft Office PowerPoint</Application>
  <PresentationFormat>Widescreen</PresentationFormat>
  <Paragraphs>156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Meiryo</vt:lpstr>
      <vt:lpstr>Arial</vt:lpstr>
      <vt:lpstr>BR Omega</vt:lpstr>
      <vt:lpstr>BR Omega VN</vt:lpstr>
      <vt:lpstr>Calibri</vt:lpstr>
      <vt:lpstr>Courier New</vt:lpstr>
      <vt:lpstr>Segoe UI</vt:lpstr>
      <vt:lpstr>Wingdings</vt:lpstr>
      <vt:lpstr>Wingdings,Sans-Serif</vt:lpstr>
      <vt:lpstr>Office Theme</vt:lpstr>
      <vt:lpstr>PowerPoint Presentation</vt:lpstr>
      <vt:lpstr>PowerPoint Presentation</vt:lpstr>
      <vt:lpstr>PowerPoint Presentation</vt:lpstr>
      <vt:lpstr>Head Light</vt:lpstr>
      <vt:lpstr>Front and Rear Signals</vt:lpstr>
      <vt:lpstr>Reverse Signal</vt:lpstr>
      <vt:lpstr>Brake Signal</vt:lpstr>
      <vt:lpstr>PowerPoint Presentation</vt:lpstr>
      <vt:lpstr>EB Tresos Configuration</vt:lpstr>
      <vt:lpstr>EB Tresos Configuration</vt:lpstr>
      <vt:lpstr>EB Tresos Configuration</vt:lpstr>
      <vt:lpstr>PowerPoint Presentation</vt:lpstr>
      <vt:lpstr>Port Pin Diagram</vt:lpstr>
      <vt:lpstr>Port Pin Diagram</vt:lpstr>
      <vt:lpstr>PowerPoint Presentation</vt:lpstr>
      <vt:lpstr>Code Implementation</vt:lpstr>
      <vt:lpstr>Code Implementation</vt:lpstr>
      <vt:lpstr>Code Implementation</vt:lpstr>
      <vt:lpstr>Code Implementation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MSI</dc:creator>
  <cp:lastModifiedBy>Karl Pepon Ayala (GAM.PHI)</cp:lastModifiedBy>
  <cp:revision>9</cp:revision>
  <dcterms:created xsi:type="dcterms:W3CDTF">2021-11-26T03:15:35Z</dcterms:created>
  <dcterms:modified xsi:type="dcterms:W3CDTF">2023-04-20T10:48:56Z</dcterms:modified>
</cp:coreProperties>
</file>